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0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1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3" r:id="rId38"/>
    <p:sldId id="294" r:id="rId39"/>
    <p:sldId id="291" r:id="rId40"/>
    <p:sldId id="292" r:id="rId41"/>
    <p:sldId id="295" r:id="rId42"/>
    <p:sldId id="296" r:id="rId43"/>
    <p:sldId id="297" r:id="rId44"/>
    <p:sldId id="298" r:id="rId45"/>
    <p:sldId id="299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6" r:id="rId58"/>
    <p:sldId id="312" r:id="rId59"/>
    <p:sldId id="313" r:id="rId60"/>
    <p:sldId id="314" r:id="rId61"/>
    <p:sldId id="315" r:id="rId62"/>
    <p:sldId id="319" r:id="rId63"/>
    <p:sldId id="317" r:id="rId64"/>
    <p:sldId id="320" r:id="rId65"/>
    <p:sldId id="318" r:id="rId66"/>
    <p:sldId id="321" r:id="rId67"/>
    <p:sldId id="322" r:id="rId68"/>
    <p:sldId id="323" r:id="rId69"/>
    <p:sldId id="324" r:id="rId70"/>
    <p:sldId id="325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5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852CB6-47D9-4767-A13B-5DD865FA972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D5025C-1E71-4FC3-92B1-567FD98DFC91}">
      <dgm:prSet phldrT="[Text]" custT="1"/>
      <dgm:spPr/>
      <dgm:t>
        <a:bodyPr/>
        <a:lstStyle/>
        <a:p>
          <a:r>
            <a:rPr lang="en-US" sz="2000" dirty="0" smtClean="0"/>
            <a:t>NORMAL</a:t>
          </a:r>
          <a:endParaRPr lang="en-US" sz="2000" dirty="0"/>
        </a:p>
      </dgm:t>
    </dgm:pt>
    <dgm:pt modelId="{4ADD7A72-3DEA-4ADA-9895-FE9FDEDF5CA4}" type="parTrans" cxnId="{10416473-130F-4819-8C7B-95DC9EB77282}">
      <dgm:prSet/>
      <dgm:spPr/>
      <dgm:t>
        <a:bodyPr/>
        <a:lstStyle/>
        <a:p>
          <a:endParaRPr lang="en-US"/>
        </a:p>
      </dgm:t>
    </dgm:pt>
    <dgm:pt modelId="{4A8A05FC-AC4D-401C-912B-1E0675497278}" type="sibTrans" cxnId="{10416473-130F-4819-8C7B-95DC9EB77282}">
      <dgm:prSet/>
      <dgm:spPr/>
      <dgm:t>
        <a:bodyPr/>
        <a:lstStyle/>
        <a:p>
          <a:endParaRPr lang="en-US"/>
        </a:p>
      </dgm:t>
    </dgm:pt>
    <dgm:pt modelId="{AE1052FD-002A-4F70-9132-A1D7229B7814}">
      <dgm:prSet phldrT="[Text]" custT="1"/>
      <dgm:spPr/>
      <dgm:t>
        <a:bodyPr/>
        <a:lstStyle/>
        <a:p>
          <a:r>
            <a:rPr lang="en-US" sz="1800" dirty="0" smtClean="0"/>
            <a:t>FPG &lt; 100MG/DL</a:t>
          </a:r>
          <a:endParaRPr lang="en-US" sz="1800" dirty="0"/>
        </a:p>
      </dgm:t>
    </dgm:pt>
    <dgm:pt modelId="{E1CBBDF7-C0CF-468D-84D7-80B5B438345D}" type="parTrans" cxnId="{39E43A04-1D0C-443C-B55B-067B01836B8F}">
      <dgm:prSet/>
      <dgm:spPr/>
      <dgm:t>
        <a:bodyPr/>
        <a:lstStyle/>
        <a:p>
          <a:endParaRPr lang="en-US"/>
        </a:p>
      </dgm:t>
    </dgm:pt>
    <dgm:pt modelId="{E16D6C38-86ED-4F78-AA16-E399728F1351}" type="sibTrans" cxnId="{39E43A04-1D0C-443C-B55B-067B01836B8F}">
      <dgm:prSet/>
      <dgm:spPr/>
      <dgm:t>
        <a:bodyPr/>
        <a:lstStyle/>
        <a:p>
          <a:endParaRPr lang="en-US"/>
        </a:p>
      </dgm:t>
    </dgm:pt>
    <dgm:pt modelId="{5D3F54AF-546F-41CE-B96A-83C2DD21A308}">
      <dgm:prSet phldrT="[Text]" custT="1"/>
      <dgm:spPr/>
      <dgm:t>
        <a:bodyPr/>
        <a:lstStyle/>
        <a:p>
          <a:r>
            <a:rPr lang="en-US" sz="2000" dirty="0" smtClean="0"/>
            <a:t>2hr PG &lt;140</a:t>
          </a:r>
          <a:endParaRPr lang="en-US" sz="2000" dirty="0"/>
        </a:p>
      </dgm:t>
    </dgm:pt>
    <dgm:pt modelId="{586D61BE-512E-4693-832D-B89CAEA7743F}" type="parTrans" cxnId="{50F19015-5FED-474A-AD59-8E431827C175}">
      <dgm:prSet/>
      <dgm:spPr/>
      <dgm:t>
        <a:bodyPr/>
        <a:lstStyle/>
        <a:p>
          <a:endParaRPr lang="en-US"/>
        </a:p>
      </dgm:t>
    </dgm:pt>
    <dgm:pt modelId="{542A72B8-B4CE-4921-B4B9-E1A160057DD5}" type="sibTrans" cxnId="{50F19015-5FED-474A-AD59-8E431827C175}">
      <dgm:prSet/>
      <dgm:spPr/>
      <dgm:t>
        <a:bodyPr/>
        <a:lstStyle/>
        <a:p>
          <a:endParaRPr lang="en-US"/>
        </a:p>
      </dgm:t>
    </dgm:pt>
    <dgm:pt modelId="{BDA6AFD2-991C-42E0-B425-3AFA4198FE27}">
      <dgm:prSet phldrT="[Text]"/>
      <dgm:spPr/>
      <dgm:t>
        <a:bodyPr/>
        <a:lstStyle/>
        <a:p>
          <a:r>
            <a:rPr lang="en-US" dirty="0" err="1" smtClean="0"/>
            <a:t>prediabetes</a:t>
          </a:r>
          <a:endParaRPr lang="en-US" dirty="0"/>
        </a:p>
      </dgm:t>
    </dgm:pt>
    <dgm:pt modelId="{D8142D79-02D9-4F33-80AA-4642294D9E17}" type="parTrans" cxnId="{66AA076B-BAE2-4C36-8691-6F1959FC5F6A}">
      <dgm:prSet/>
      <dgm:spPr/>
      <dgm:t>
        <a:bodyPr/>
        <a:lstStyle/>
        <a:p>
          <a:endParaRPr lang="en-US"/>
        </a:p>
      </dgm:t>
    </dgm:pt>
    <dgm:pt modelId="{BBDC9BC4-17BD-4E7C-8916-052133B96589}" type="sibTrans" cxnId="{66AA076B-BAE2-4C36-8691-6F1959FC5F6A}">
      <dgm:prSet/>
      <dgm:spPr/>
      <dgm:t>
        <a:bodyPr/>
        <a:lstStyle/>
        <a:p>
          <a:endParaRPr lang="en-US"/>
        </a:p>
      </dgm:t>
    </dgm:pt>
    <dgm:pt modelId="{B4D47061-59F7-4C0D-B276-265F7BFC9F9F}">
      <dgm:prSet phldrT="[Text]" custT="1"/>
      <dgm:spPr/>
      <dgm:t>
        <a:bodyPr/>
        <a:lstStyle/>
        <a:p>
          <a:r>
            <a:rPr lang="en-US" sz="2000" dirty="0" smtClean="0"/>
            <a:t>IFG – FPG&gt;100- 125</a:t>
          </a:r>
          <a:endParaRPr lang="en-US" sz="2000" dirty="0"/>
        </a:p>
      </dgm:t>
    </dgm:pt>
    <dgm:pt modelId="{46A08389-0A3A-4B74-BE8B-C5C3381BEF58}" type="parTrans" cxnId="{3EE7DD0D-205C-41E8-8434-29161A6B7B32}">
      <dgm:prSet/>
      <dgm:spPr/>
      <dgm:t>
        <a:bodyPr/>
        <a:lstStyle/>
        <a:p>
          <a:endParaRPr lang="en-US"/>
        </a:p>
      </dgm:t>
    </dgm:pt>
    <dgm:pt modelId="{9997998E-C23B-4B00-BC88-1C80627D0C45}" type="sibTrans" cxnId="{3EE7DD0D-205C-41E8-8434-29161A6B7B32}">
      <dgm:prSet/>
      <dgm:spPr/>
      <dgm:t>
        <a:bodyPr/>
        <a:lstStyle/>
        <a:p>
          <a:endParaRPr lang="en-US"/>
        </a:p>
      </dgm:t>
    </dgm:pt>
    <dgm:pt modelId="{7E13465B-7129-4A24-94F3-D36AA81AF6C2}">
      <dgm:prSet phldrT="[Text]" custT="1"/>
      <dgm:spPr/>
      <dgm:t>
        <a:bodyPr/>
        <a:lstStyle/>
        <a:p>
          <a:r>
            <a:rPr lang="en-US" sz="2000" dirty="0" smtClean="0"/>
            <a:t>IGT</a:t>
          </a:r>
          <a:r>
            <a:rPr lang="en-US" sz="2000" dirty="0" smtClean="0">
              <a:sym typeface="Wingdings" pitchFamily="2" charset="2"/>
            </a:rPr>
            <a:t></a:t>
          </a:r>
          <a:r>
            <a:rPr lang="en-US" sz="2000" dirty="0" smtClean="0"/>
            <a:t>2hr PG &gt;140-199</a:t>
          </a:r>
          <a:endParaRPr lang="en-US" sz="2000" dirty="0"/>
        </a:p>
      </dgm:t>
    </dgm:pt>
    <dgm:pt modelId="{425DC7D1-D9A2-45BC-881A-7BBE6464FD78}" type="parTrans" cxnId="{FBA82E5B-809E-49C3-95F8-6106BF562702}">
      <dgm:prSet/>
      <dgm:spPr/>
      <dgm:t>
        <a:bodyPr/>
        <a:lstStyle/>
        <a:p>
          <a:endParaRPr lang="en-US"/>
        </a:p>
      </dgm:t>
    </dgm:pt>
    <dgm:pt modelId="{F96AE491-48CF-4259-80C8-D0FAF1CA8299}" type="sibTrans" cxnId="{FBA82E5B-809E-49C3-95F8-6106BF562702}">
      <dgm:prSet/>
      <dgm:spPr/>
      <dgm:t>
        <a:bodyPr/>
        <a:lstStyle/>
        <a:p>
          <a:endParaRPr lang="en-US"/>
        </a:p>
      </dgm:t>
    </dgm:pt>
    <dgm:pt modelId="{5099A75F-CCF0-45C1-BF0F-A46BAF28CFFA}">
      <dgm:prSet phldrT="[Text]"/>
      <dgm:spPr/>
      <dgm:t>
        <a:bodyPr/>
        <a:lstStyle/>
        <a:p>
          <a:r>
            <a:rPr lang="en-US" dirty="0" smtClean="0"/>
            <a:t>Overt DM</a:t>
          </a:r>
          <a:endParaRPr lang="en-US" dirty="0"/>
        </a:p>
      </dgm:t>
    </dgm:pt>
    <dgm:pt modelId="{375E3DA9-E342-4CCF-B19B-77586C9981AC}" type="parTrans" cxnId="{D835D3C2-4258-47AA-95B1-25968193BDD9}">
      <dgm:prSet/>
      <dgm:spPr/>
      <dgm:t>
        <a:bodyPr/>
        <a:lstStyle/>
        <a:p>
          <a:endParaRPr lang="en-US"/>
        </a:p>
      </dgm:t>
    </dgm:pt>
    <dgm:pt modelId="{1370F0E9-F639-4101-A917-7946746E2F74}" type="sibTrans" cxnId="{D835D3C2-4258-47AA-95B1-25968193BDD9}">
      <dgm:prSet/>
      <dgm:spPr/>
      <dgm:t>
        <a:bodyPr/>
        <a:lstStyle/>
        <a:p>
          <a:endParaRPr lang="en-US"/>
        </a:p>
      </dgm:t>
    </dgm:pt>
    <dgm:pt modelId="{7B0054A3-3A51-42ED-94B8-A100BF99F400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2000" dirty="0" smtClean="0"/>
            <a:t>FPG &gt;=126</a:t>
          </a:r>
          <a:endParaRPr lang="en-US" sz="2000" dirty="0"/>
        </a:p>
      </dgm:t>
    </dgm:pt>
    <dgm:pt modelId="{A48D4DD3-FCB4-4A49-8285-666EBBDD3D44}" type="parTrans" cxnId="{ABBC954B-E667-4D59-9D0A-A7103BC81539}">
      <dgm:prSet/>
      <dgm:spPr/>
      <dgm:t>
        <a:bodyPr/>
        <a:lstStyle/>
        <a:p>
          <a:endParaRPr lang="en-US"/>
        </a:p>
      </dgm:t>
    </dgm:pt>
    <dgm:pt modelId="{33CB225C-27F7-4E72-9F0F-51D845ED2D73}" type="sibTrans" cxnId="{ABBC954B-E667-4D59-9D0A-A7103BC81539}">
      <dgm:prSet/>
      <dgm:spPr/>
      <dgm:t>
        <a:bodyPr/>
        <a:lstStyle/>
        <a:p>
          <a:endParaRPr lang="en-US"/>
        </a:p>
      </dgm:t>
    </dgm:pt>
    <dgm:pt modelId="{D050E551-8B0F-46D3-A55E-DCB7D9776389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2000" dirty="0" smtClean="0"/>
            <a:t>2hr PG &gt;= 200 or random PG &gt;200 plus symptoms of </a:t>
          </a:r>
          <a:r>
            <a:rPr lang="en-US" sz="2000" dirty="0" err="1" smtClean="0"/>
            <a:t>hypergycemia</a:t>
          </a:r>
          <a:endParaRPr lang="en-US" sz="2000" dirty="0"/>
        </a:p>
      </dgm:t>
    </dgm:pt>
    <dgm:pt modelId="{4C81FBDA-C1C1-4684-85FA-ACEA6BAA712E}" type="parTrans" cxnId="{8E0261B1-E8A3-4B5B-A918-836540A22802}">
      <dgm:prSet/>
      <dgm:spPr/>
      <dgm:t>
        <a:bodyPr/>
        <a:lstStyle/>
        <a:p>
          <a:endParaRPr lang="en-US"/>
        </a:p>
      </dgm:t>
    </dgm:pt>
    <dgm:pt modelId="{F515624A-9ED9-433B-AD37-8467F81E7C69}" type="sibTrans" cxnId="{8E0261B1-E8A3-4B5B-A918-836540A22802}">
      <dgm:prSet/>
      <dgm:spPr/>
      <dgm:t>
        <a:bodyPr/>
        <a:lstStyle/>
        <a:p>
          <a:endParaRPr lang="en-US"/>
        </a:p>
      </dgm:t>
    </dgm:pt>
    <dgm:pt modelId="{22242A22-B2C2-4801-BE38-F7679872DB3D}">
      <dgm:prSet phldrT="[Text]" custT="1"/>
      <dgm:spPr/>
      <dgm:t>
        <a:bodyPr/>
        <a:lstStyle/>
        <a:p>
          <a:r>
            <a:rPr lang="en-US" sz="2000" dirty="0" smtClean="0"/>
            <a:t>A1C&lt; 5.5%</a:t>
          </a:r>
          <a:endParaRPr lang="en-US" sz="2000" dirty="0"/>
        </a:p>
      </dgm:t>
    </dgm:pt>
    <dgm:pt modelId="{802E98AA-A269-4E0B-ADE9-BEC91FAA1A0C}" type="parTrans" cxnId="{F0FC5323-5491-4D91-8E4B-3B0617C5D518}">
      <dgm:prSet/>
      <dgm:spPr/>
      <dgm:t>
        <a:bodyPr/>
        <a:lstStyle/>
        <a:p>
          <a:endParaRPr lang="en-US"/>
        </a:p>
      </dgm:t>
    </dgm:pt>
    <dgm:pt modelId="{67429197-A5D9-4858-9BEA-602ECB2230D4}" type="sibTrans" cxnId="{F0FC5323-5491-4D91-8E4B-3B0617C5D518}">
      <dgm:prSet/>
      <dgm:spPr/>
      <dgm:t>
        <a:bodyPr/>
        <a:lstStyle/>
        <a:p>
          <a:endParaRPr lang="en-US"/>
        </a:p>
      </dgm:t>
    </dgm:pt>
    <dgm:pt modelId="{B34C397E-4524-4186-A44B-F5DCA1BA3352}">
      <dgm:prSet phldrT="[Text]" custT="1"/>
      <dgm:spPr/>
      <dgm:t>
        <a:bodyPr/>
        <a:lstStyle/>
        <a:p>
          <a:r>
            <a:rPr lang="en-US" sz="2000" dirty="0" smtClean="0"/>
            <a:t>A1C 5.5 -6.6%</a:t>
          </a:r>
          <a:endParaRPr lang="en-US" sz="2000" dirty="0"/>
        </a:p>
      </dgm:t>
    </dgm:pt>
    <dgm:pt modelId="{0E983D1E-1C84-4A13-9D8E-A9A6DDD844FE}" type="parTrans" cxnId="{7328B183-53EA-4BFB-B4D0-EC00E207673A}">
      <dgm:prSet/>
      <dgm:spPr/>
      <dgm:t>
        <a:bodyPr/>
        <a:lstStyle/>
        <a:p>
          <a:endParaRPr lang="en-US"/>
        </a:p>
      </dgm:t>
    </dgm:pt>
    <dgm:pt modelId="{E9C3683C-BBC5-4D6D-A400-93D8947BB8C5}" type="sibTrans" cxnId="{7328B183-53EA-4BFB-B4D0-EC00E207673A}">
      <dgm:prSet/>
      <dgm:spPr/>
      <dgm:t>
        <a:bodyPr/>
        <a:lstStyle/>
        <a:p>
          <a:endParaRPr lang="en-US"/>
        </a:p>
      </dgm:t>
    </dgm:pt>
    <dgm:pt modelId="{B54D3728-64E7-4187-871A-8A93CE27198D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2000" dirty="0" smtClean="0"/>
            <a:t>A1C &gt;=6.5%</a:t>
          </a:r>
          <a:endParaRPr lang="en-US" sz="2000" dirty="0"/>
        </a:p>
      </dgm:t>
    </dgm:pt>
    <dgm:pt modelId="{E9F8A4CC-B23A-40A3-83F5-CF3B6A571265}" type="parTrans" cxnId="{8F19CE25-5001-4ED3-8939-F5702F16EBEB}">
      <dgm:prSet/>
      <dgm:spPr/>
      <dgm:t>
        <a:bodyPr/>
        <a:lstStyle/>
        <a:p>
          <a:endParaRPr lang="en-US"/>
        </a:p>
      </dgm:t>
    </dgm:pt>
    <dgm:pt modelId="{932119CE-F444-486C-95EF-215F9A8DFA0E}" type="sibTrans" cxnId="{8F19CE25-5001-4ED3-8939-F5702F16EBEB}">
      <dgm:prSet/>
      <dgm:spPr/>
      <dgm:t>
        <a:bodyPr/>
        <a:lstStyle/>
        <a:p>
          <a:endParaRPr lang="en-US"/>
        </a:p>
      </dgm:t>
    </dgm:pt>
    <dgm:pt modelId="{9A7F8A41-B121-4391-96FC-2481042106F5}" type="pres">
      <dgm:prSet presAssocID="{3D852CB6-47D9-4767-A13B-5DD865FA972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3E1262-B5FA-431E-BE63-D8A9C5DC0063}" type="pres">
      <dgm:prSet presAssocID="{BAD5025C-1E71-4FC3-92B1-567FD98DFC91}" presName="composite" presStyleCnt="0"/>
      <dgm:spPr/>
    </dgm:pt>
    <dgm:pt modelId="{A4906CB5-9804-4CC6-A1BF-457469DC27AA}" type="pres">
      <dgm:prSet presAssocID="{BAD5025C-1E71-4FC3-92B1-567FD98DFC9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510F5-9B13-424E-8271-063CC1F3028B}" type="pres">
      <dgm:prSet presAssocID="{BAD5025C-1E71-4FC3-92B1-567FD98DFC9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856205-E179-468F-8B0D-3AB28FB7C348}" type="pres">
      <dgm:prSet presAssocID="{4A8A05FC-AC4D-401C-912B-1E0675497278}" presName="space" presStyleCnt="0"/>
      <dgm:spPr/>
    </dgm:pt>
    <dgm:pt modelId="{EB6B7EA1-84C3-4BF7-BB9C-864A4207B2D7}" type="pres">
      <dgm:prSet presAssocID="{BDA6AFD2-991C-42E0-B425-3AFA4198FE27}" presName="composite" presStyleCnt="0"/>
      <dgm:spPr/>
    </dgm:pt>
    <dgm:pt modelId="{3E94FF22-1DCC-402B-AC80-3CC98F621A47}" type="pres">
      <dgm:prSet presAssocID="{BDA6AFD2-991C-42E0-B425-3AFA4198FE2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EE1329-4274-4C2E-83B1-33897FB9B0D5}" type="pres">
      <dgm:prSet presAssocID="{BDA6AFD2-991C-42E0-B425-3AFA4198FE2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15B1EA-0A98-46A1-B35E-9D971B82A9D9}" type="pres">
      <dgm:prSet presAssocID="{BBDC9BC4-17BD-4E7C-8916-052133B96589}" presName="space" presStyleCnt="0"/>
      <dgm:spPr/>
    </dgm:pt>
    <dgm:pt modelId="{C71D4E49-7FB4-4E06-9FDB-A4A12C198D1A}" type="pres">
      <dgm:prSet presAssocID="{5099A75F-CCF0-45C1-BF0F-A46BAF28CFFA}" presName="composite" presStyleCnt="0"/>
      <dgm:spPr/>
    </dgm:pt>
    <dgm:pt modelId="{EA2F647F-7D03-46B1-9E20-2A119BF4809B}" type="pres">
      <dgm:prSet presAssocID="{5099A75F-CCF0-45C1-BF0F-A46BAF28CFF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B14776-ACBB-4525-A999-E4EDB9270627}" type="pres">
      <dgm:prSet presAssocID="{5099A75F-CCF0-45C1-BF0F-A46BAF28CFF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A1E110-02BE-4B9C-BE53-E7BAB140396D}" type="presOf" srcId="{7B0054A3-3A51-42ED-94B8-A100BF99F400}" destId="{9AB14776-ACBB-4525-A999-E4EDB9270627}" srcOrd="0" destOrd="0" presId="urn:microsoft.com/office/officeart/2005/8/layout/hList1"/>
    <dgm:cxn modelId="{FBA82E5B-809E-49C3-95F8-6106BF562702}" srcId="{BDA6AFD2-991C-42E0-B425-3AFA4198FE27}" destId="{7E13465B-7129-4A24-94F3-D36AA81AF6C2}" srcOrd="1" destOrd="0" parTransId="{425DC7D1-D9A2-45BC-881A-7BBE6464FD78}" sibTransId="{F96AE491-48CF-4259-80C8-D0FAF1CA8299}"/>
    <dgm:cxn modelId="{7E18043C-AA65-4510-94A1-C394D9157AA4}" type="presOf" srcId="{B4D47061-59F7-4C0D-B276-265F7BFC9F9F}" destId="{CDEE1329-4274-4C2E-83B1-33897FB9B0D5}" srcOrd="0" destOrd="0" presId="urn:microsoft.com/office/officeart/2005/8/layout/hList1"/>
    <dgm:cxn modelId="{A3BBDE89-C51F-4BC3-89ED-8898205A3B60}" type="presOf" srcId="{AE1052FD-002A-4F70-9132-A1D7229B7814}" destId="{9DA510F5-9B13-424E-8271-063CC1F3028B}" srcOrd="0" destOrd="0" presId="urn:microsoft.com/office/officeart/2005/8/layout/hList1"/>
    <dgm:cxn modelId="{8E0261B1-E8A3-4B5B-A918-836540A22802}" srcId="{5099A75F-CCF0-45C1-BF0F-A46BAF28CFFA}" destId="{D050E551-8B0F-46D3-A55E-DCB7D9776389}" srcOrd="1" destOrd="0" parTransId="{4C81FBDA-C1C1-4684-85FA-ACEA6BAA712E}" sibTransId="{F515624A-9ED9-433B-AD37-8467F81E7C69}"/>
    <dgm:cxn modelId="{F0FC5323-5491-4D91-8E4B-3B0617C5D518}" srcId="{BAD5025C-1E71-4FC3-92B1-567FD98DFC91}" destId="{22242A22-B2C2-4801-BE38-F7679872DB3D}" srcOrd="2" destOrd="0" parTransId="{802E98AA-A269-4E0B-ADE9-BEC91FAA1A0C}" sibTransId="{67429197-A5D9-4858-9BEA-602ECB2230D4}"/>
    <dgm:cxn modelId="{ABBC954B-E667-4D59-9D0A-A7103BC81539}" srcId="{5099A75F-CCF0-45C1-BF0F-A46BAF28CFFA}" destId="{7B0054A3-3A51-42ED-94B8-A100BF99F400}" srcOrd="0" destOrd="0" parTransId="{A48D4DD3-FCB4-4A49-8285-666EBBDD3D44}" sibTransId="{33CB225C-27F7-4E72-9F0F-51D845ED2D73}"/>
    <dgm:cxn modelId="{EF020A4F-8ECD-43A9-AD64-C1C798B59403}" type="presOf" srcId="{BDA6AFD2-991C-42E0-B425-3AFA4198FE27}" destId="{3E94FF22-1DCC-402B-AC80-3CC98F621A47}" srcOrd="0" destOrd="0" presId="urn:microsoft.com/office/officeart/2005/8/layout/hList1"/>
    <dgm:cxn modelId="{A37C24E9-DC27-4B22-855D-D2BFA63605C1}" type="presOf" srcId="{B34C397E-4524-4186-A44B-F5DCA1BA3352}" destId="{CDEE1329-4274-4C2E-83B1-33897FB9B0D5}" srcOrd="0" destOrd="2" presId="urn:microsoft.com/office/officeart/2005/8/layout/hList1"/>
    <dgm:cxn modelId="{BE9561B0-2341-4C9B-95EE-04C71F326653}" type="presOf" srcId="{BAD5025C-1E71-4FC3-92B1-567FD98DFC91}" destId="{A4906CB5-9804-4CC6-A1BF-457469DC27AA}" srcOrd="0" destOrd="0" presId="urn:microsoft.com/office/officeart/2005/8/layout/hList1"/>
    <dgm:cxn modelId="{EA2CC1EE-CEED-489A-A5B0-F9961DCEA4F9}" type="presOf" srcId="{22242A22-B2C2-4801-BE38-F7679872DB3D}" destId="{9DA510F5-9B13-424E-8271-063CC1F3028B}" srcOrd="0" destOrd="2" presId="urn:microsoft.com/office/officeart/2005/8/layout/hList1"/>
    <dgm:cxn modelId="{E367ECAB-EB80-4A9F-8128-22AAFD3C8195}" type="presOf" srcId="{5D3F54AF-546F-41CE-B96A-83C2DD21A308}" destId="{9DA510F5-9B13-424E-8271-063CC1F3028B}" srcOrd="0" destOrd="1" presId="urn:microsoft.com/office/officeart/2005/8/layout/hList1"/>
    <dgm:cxn modelId="{39E43A04-1D0C-443C-B55B-067B01836B8F}" srcId="{BAD5025C-1E71-4FC3-92B1-567FD98DFC91}" destId="{AE1052FD-002A-4F70-9132-A1D7229B7814}" srcOrd="0" destOrd="0" parTransId="{E1CBBDF7-C0CF-468D-84D7-80B5B438345D}" sibTransId="{E16D6C38-86ED-4F78-AA16-E399728F1351}"/>
    <dgm:cxn modelId="{50F19015-5FED-474A-AD59-8E431827C175}" srcId="{BAD5025C-1E71-4FC3-92B1-567FD98DFC91}" destId="{5D3F54AF-546F-41CE-B96A-83C2DD21A308}" srcOrd="1" destOrd="0" parTransId="{586D61BE-512E-4693-832D-B89CAEA7743F}" sibTransId="{542A72B8-B4CE-4921-B4B9-E1A160057DD5}"/>
    <dgm:cxn modelId="{B0A288EA-0D63-46D6-A8DB-F404A8DBB4D5}" type="presOf" srcId="{D050E551-8B0F-46D3-A55E-DCB7D9776389}" destId="{9AB14776-ACBB-4525-A999-E4EDB9270627}" srcOrd="0" destOrd="1" presId="urn:microsoft.com/office/officeart/2005/8/layout/hList1"/>
    <dgm:cxn modelId="{1216DB42-D90B-4308-8D30-797B4B52E3AB}" type="presOf" srcId="{5099A75F-CCF0-45C1-BF0F-A46BAF28CFFA}" destId="{EA2F647F-7D03-46B1-9E20-2A119BF4809B}" srcOrd="0" destOrd="0" presId="urn:microsoft.com/office/officeart/2005/8/layout/hList1"/>
    <dgm:cxn modelId="{8E43BC2B-7445-4B4B-BB30-7772832A9371}" type="presOf" srcId="{7E13465B-7129-4A24-94F3-D36AA81AF6C2}" destId="{CDEE1329-4274-4C2E-83B1-33897FB9B0D5}" srcOrd="0" destOrd="1" presId="urn:microsoft.com/office/officeart/2005/8/layout/hList1"/>
    <dgm:cxn modelId="{D835D3C2-4258-47AA-95B1-25968193BDD9}" srcId="{3D852CB6-47D9-4767-A13B-5DD865FA972B}" destId="{5099A75F-CCF0-45C1-BF0F-A46BAF28CFFA}" srcOrd="2" destOrd="0" parTransId="{375E3DA9-E342-4CCF-B19B-77586C9981AC}" sibTransId="{1370F0E9-F639-4101-A917-7946746E2F74}"/>
    <dgm:cxn modelId="{66AA076B-BAE2-4C36-8691-6F1959FC5F6A}" srcId="{3D852CB6-47D9-4767-A13B-5DD865FA972B}" destId="{BDA6AFD2-991C-42E0-B425-3AFA4198FE27}" srcOrd="1" destOrd="0" parTransId="{D8142D79-02D9-4F33-80AA-4642294D9E17}" sibTransId="{BBDC9BC4-17BD-4E7C-8916-052133B96589}"/>
    <dgm:cxn modelId="{7328B183-53EA-4BFB-B4D0-EC00E207673A}" srcId="{BDA6AFD2-991C-42E0-B425-3AFA4198FE27}" destId="{B34C397E-4524-4186-A44B-F5DCA1BA3352}" srcOrd="2" destOrd="0" parTransId="{0E983D1E-1C84-4A13-9D8E-A9A6DDD844FE}" sibTransId="{E9C3683C-BBC5-4D6D-A400-93D8947BB8C5}"/>
    <dgm:cxn modelId="{B822C6C4-69B7-4BE4-9FB9-D887FD532DDD}" type="presOf" srcId="{B54D3728-64E7-4187-871A-8A93CE27198D}" destId="{9AB14776-ACBB-4525-A999-E4EDB9270627}" srcOrd="0" destOrd="2" presId="urn:microsoft.com/office/officeart/2005/8/layout/hList1"/>
    <dgm:cxn modelId="{3EE7DD0D-205C-41E8-8434-29161A6B7B32}" srcId="{BDA6AFD2-991C-42E0-B425-3AFA4198FE27}" destId="{B4D47061-59F7-4C0D-B276-265F7BFC9F9F}" srcOrd="0" destOrd="0" parTransId="{46A08389-0A3A-4B74-BE8B-C5C3381BEF58}" sibTransId="{9997998E-C23B-4B00-BC88-1C80627D0C45}"/>
    <dgm:cxn modelId="{8F19CE25-5001-4ED3-8939-F5702F16EBEB}" srcId="{5099A75F-CCF0-45C1-BF0F-A46BAF28CFFA}" destId="{B54D3728-64E7-4187-871A-8A93CE27198D}" srcOrd="2" destOrd="0" parTransId="{E9F8A4CC-B23A-40A3-83F5-CF3B6A571265}" sibTransId="{932119CE-F444-486C-95EF-215F9A8DFA0E}"/>
    <dgm:cxn modelId="{4431D884-93A3-4444-88B4-400B5ACD57F9}" type="presOf" srcId="{3D852CB6-47D9-4767-A13B-5DD865FA972B}" destId="{9A7F8A41-B121-4391-96FC-2481042106F5}" srcOrd="0" destOrd="0" presId="urn:microsoft.com/office/officeart/2005/8/layout/hList1"/>
    <dgm:cxn modelId="{10416473-130F-4819-8C7B-95DC9EB77282}" srcId="{3D852CB6-47D9-4767-A13B-5DD865FA972B}" destId="{BAD5025C-1E71-4FC3-92B1-567FD98DFC91}" srcOrd="0" destOrd="0" parTransId="{4ADD7A72-3DEA-4ADA-9895-FE9FDEDF5CA4}" sibTransId="{4A8A05FC-AC4D-401C-912B-1E0675497278}"/>
    <dgm:cxn modelId="{13C79330-7101-481C-A13E-72054FA0B3B6}" type="presParOf" srcId="{9A7F8A41-B121-4391-96FC-2481042106F5}" destId="{DC3E1262-B5FA-431E-BE63-D8A9C5DC0063}" srcOrd="0" destOrd="0" presId="urn:microsoft.com/office/officeart/2005/8/layout/hList1"/>
    <dgm:cxn modelId="{708F1645-9B8F-4998-896C-35C15464FFDC}" type="presParOf" srcId="{DC3E1262-B5FA-431E-BE63-D8A9C5DC0063}" destId="{A4906CB5-9804-4CC6-A1BF-457469DC27AA}" srcOrd="0" destOrd="0" presId="urn:microsoft.com/office/officeart/2005/8/layout/hList1"/>
    <dgm:cxn modelId="{82BB35DF-4B8E-4B2C-A4FB-00E5C8FE8538}" type="presParOf" srcId="{DC3E1262-B5FA-431E-BE63-D8A9C5DC0063}" destId="{9DA510F5-9B13-424E-8271-063CC1F3028B}" srcOrd="1" destOrd="0" presId="urn:microsoft.com/office/officeart/2005/8/layout/hList1"/>
    <dgm:cxn modelId="{1DDBDB6D-7932-4A78-9F69-5357E554F7FA}" type="presParOf" srcId="{9A7F8A41-B121-4391-96FC-2481042106F5}" destId="{BB856205-E179-468F-8B0D-3AB28FB7C348}" srcOrd="1" destOrd="0" presId="urn:microsoft.com/office/officeart/2005/8/layout/hList1"/>
    <dgm:cxn modelId="{437CF5E1-87F1-4FA5-862E-58F188D4AD5D}" type="presParOf" srcId="{9A7F8A41-B121-4391-96FC-2481042106F5}" destId="{EB6B7EA1-84C3-4BF7-BB9C-864A4207B2D7}" srcOrd="2" destOrd="0" presId="urn:microsoft.com/office/officeart/2005/8/layout/hList1"/>
    <dgm:cxn modelId="{23DB0A0A-8D79-45B0-848A-96DB04485AD0}" type="presParOf" srcId="{EB6B7EA1-84C3-4BF7-BB9C-864A4207B2D7}" destId="{3E94FF22-1DCC-402B-AC80-3CC98F621A47}" srcOrd="0" destOrd="0" presId="urn:microsoft.com/office/officeart/2005/8/layout/hList1"/>
    <dgm:cxn modelId="{B19739F9-F666-40FD-B202-47AAA6BAFB1B}" type="presParOf" srcId="{EB6B7EA1-84C3-4BF7-BB9C-864A4207B2D7}" destId="{CDEE1329-4274-4C2E-83B1-33897FB9B0D5}" srcOrd="1" destOrd="0" presId="urn:microsoft.com/office/officeart/2005/8/layout/hList1"/>
    <dgm:cxn modelId="{0E0DE55F-9F61-4559-B754-52C9424C2D11}" type="presParOf" srcId="{9A7F8A41-B121-4391-96FC-2481042106F5}" destId="{C515B1EA-0A98-46A1-B35E-9D971B82A9D9}" srcOrd="3" destOrd="0" presId="urn:microsoft.com/office/officeart/2005/8/layout/hList1"/>
    <dgm:cxn modelId="{9ED76D0E-1FFA-42FE-88AA-E5BC994B191A}" type="presParOf" srcId="{9A7F8A41-B121-4391-96FC-2481042106F5}" destId="{C71D4E49-7FB4-4E06-9FDB-A4A12C198D1A}" srcOrd="4" destOrd="0" presId="urn:microsoft.com/office/officeart/2005/8/layout/hList1"/>
    <dgm:cxn modelId="{5400ABC5-7936-422C-BEB8-AB07AF4982BE}" type="presParOf" srcId="{C71D4E49-7FB4-4E06-9FDB-A4A12C198D1A}" destId="{EA2F647F-7D03-46B1-9E20-2A119BF4809B}" srcOrd="0" destOrd="0" presId="urn:microsoft.com/office/officeart/2005/8/layout/hList1"/>
    <dgm:cxn modelId="{EE402485-0AC1-45C8-80C5-3255E917995D}" type="presParOf" srcId="{C71D4E49-7FB4-4E06-9FDB-A4A12C198D1A}" destId="{9AB14776-ACBB-4525-A999-E4EDB927062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5B3FC6-25C1-4D98-A801-D711EC329A0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A0E64BC-6DD9-4BC5-9D32-2E2EAC08AB32}">
      <dgm:prSet custT="1"/>
      <dgm:spPr/>
      <dgm:t>
        <a:bodyPr/>
        <a:lstStyle/>
        <a:p>
          <a:pPr rtl="0"/>
          <a:r>
            <a:rPr lang="en-US" sz="2000" dirty="0" smtClean="0"/>
            <a:t>Lifestyle </a:t>
          </a:r>
          <a:r>
            <a:rPr lang="en-US" sz="2000" dirty="0" err="1" smtClean="0"/>
            <a:t>optimisation</a:t>
          </a:r>
          <a:endParaRPr lang="en-US" sz="2000" dirty="0"/>
        </a:p>
      </dgm:t>
    </dgm:pt>
    <dgm:pt modelId="{A4FD0EB1-B235-445F-83F5-66823AFB9106}" type="parTrans" cxnId="{CD8B7227-C28B-41F4-91FE-54F02FE61172}">
      <dgm:prSet/>
      <dgm:spPr/>
      <dgm:t>
        <a:bodyPr/>
        <a:lstStyle/>
        <a:p>
          <a:endParaRPr lang="en-US"/>
        </a:p>
      </dgm:t>
    </dgm:pt>
    <dgm:pt modelId="{06187670-9FDB-4B9D-8224-BF0C917D3282}" type="sibTrans" cxnId="{CD8B7227-C28B-41F4-91FE-54F02FE61172}">
      <dgm:prSet/>
      <dgm:spPr/>
      <dgm:t>
        <a:bodyPr/>
        <a:lstStyle/>
        <a:p>
          <a:endParaRPr lang="en-US"/>
        </a:p>
      </dgm:t>
    </dgm:pt>
    <dgm:pt modelId="{22EC0593-1D84-428C-899B-FF51C5F6E174}">
      <dgm:prSet custT="1"/>
      <dgm:spPr/>
      <dgm:t>
        <a:bodyPr/>
        <a:lstStyle/>
        <a:p>
          <a:pPr rtl="0"/>
          <a:r>
            <a:rPr lang="en-US" sz="2000" dirty="0" err="1" smtClean="0"/>
            <a:t>Minimising</a:t>
          </a:r>
          <a:r>
            <a:rPr lang="en-US" sz="2000" dirty="0" smtClean="0"/>
            <a:t> the risk of both severe and non severe hypoglycemia</a:t>
          </a:r>
          <a:endParaRPr lang="en-US" sz="2000" dirty="0"/>
        </a:p>
      </dgm:t>
    </dgm:pt>
    <dgm:pt modelId="{4ED38719-125E-4993-8D08-CA7B5B555E23}" type="parTrans" cxnId="{A65F7B0A-484F-4803-B9FF-0A6186E7EA31}">
      <dgm:prSet/>
      <dgm:spPr/>
      <dgm:t>
        <a:bodyPr/>
        <a:lstStyle/>
        <a:p>
          <a:endParaRPr lang="en-US"/>
        </a:p>
      </dgm:t>
    </dgm:pt>
    <dgm:pt modelId="{C63F16FB-637B-4EB3-B1FB-9EC8DF06F3D2}" type="sibTrans" cxnId="{A65F7B0A-484F-4803-B9FF-0A6186E7EA31}">
      <dgm:prSet/>
      <dgm:spPr/>
      <dgm:t>
        <a:bodyPr/>
        <a:lstStyle/>
        <a:p>
          <a:endParaRPr lang="en-US"/>
        </a:p>
      </dgm:t>
    </dgm:pt>
    <dgm:pt modelId="{A18A9B42-7666-49F3-BDC4-DD0EB8CE39A9}">
      <dgm:prSet custT="1"/>
      <dgm:spPr/>
      <dgm:t>
        <a:bodyPr/>
        <a:lstStyle/>
        <a:p>
          <a:pPr rtl="0"/>
          <a:r>
            <a:rPr lang="en-US" sz="2000" dirty="0" err="1" smtClean="0"/>
            <a:t>Minimising</a:t>
          </a:r>
          <a:r>
            <a:rPr lang="en-US" sz="2000" dirty="0" smtClean="0"/>
            <a:t> the risk of weight gain and promoting weight loss </a:t>
          </a:r>
          <a:endParaRPr lang="en-US" sz="2000" dirty="0"/>
        </a:p>
      </dgm:t>
    </dgm:pt>
    <dgm:pt modelId="{5A135F4D-DBEF-4ECD-880C-221272EA259E}" type="parTrans" cxnId="{D72C9F02-84A7-4177-B4CF-B0598A845E82}">
      <dgm:prSet/>
      <dgm:spPr/>
      <dgm:t>
        <a:bodyPr/>
        <a:lstStyle/>
        <a:p>
          <a:endParaRPr lang="en-US"/>
        </a:p>
      </dgm:t>
    </dgm:pt>
    <dgm:pt modelId="{0CD93F01-DCB6-47E9-BEF3-F7D4591C31F1}" type="sibTrans" cxnId="{D72C9F02-84A7-4177-B4CF-B0598A845E82}">
      <dgm:prSet/>
      <dgm:spPr/>
      <dgm:t>
        <a:bodyPr/>
        <a:lstStyle/>
        <a:p>
          <a:endParaRPr lang="en-US"/>
        </a:p>
      </dgm:t>
    </dgm:pt>
    <dgm:pt modelId="{0541E976-38A5-4708-A465-463C825B9AD0}">
      <dgm:prSet custT="1"/>
      <dgm:spPr/>
      <dgm:t>
        <a:bodyPr/>
        <a:lstStyle/>
        <a:p>
          <a:pPr rtl="0"/>
          <a:r>
            <a:rPr lang="en-US" sz="2000" dirty="0" smtClean="0"/>
            <a:t>HbA1C targets should be </a:t>
          </a:r>
          <a:r>
            <a:rPr lang="en-US" sz="2000" dirty="0" err="1" smtClean="0"/>
            <a:t>individualised</a:t>
          </a:r>
          <a:r>
            <a:rPr lang="en-US" sz="2000" dirty="0" smtClean="0"/>
            <a:t>.</a:t>
          </a:r>
          <a:endParaRPr lang="en-US" sz="2000" dirty="0"/>
        </a:p>
      </dgm:t>
    </dgm:pt>
    <dgm:pt modelId="{04E04446-BBF5-4ABC-9D84-F2C0F5076BEB}" type="parTrans" cxnId="{A6A8BF50-302B-4140-A1B5-637C852F36BA}">
      <dgm:prSet/>
      <dgm:spPr/>
      <dgm:t>
        <a:bodyPr/>
        <a:lstStyle/>
        <a:p>
          <a:endParaRPr lang="en-US"/>
        </a:p>
      </dgm:t>
    </dgm:pt>
    <dgm:pt modelId="{952A1973-867F-4BB9-89F5-AE396AE9C408}" type="sibTrans" cxnId="{A6A8BF50-302B-4140-A1B5-637C852F36BA}">
      <dgm:prSet/>
      <dgm:spPr/>
      <dgm:t>
        <a:bodyPr/>
        <a:lstStyle/>
        <a:p>
          <a:endParaRPr lang="en-US"/>
        </a:p>
      </dgm:t>
    </dgm:pt>
    <dgm:pt modelId="{2263673E-F413-4F98-A622-DDAC71FCB08C}">
      <dgm:prSet custT="1"/>
      <dgm:spPr/>
      <dgm:t>
        <a:bodyPr/>
        <a:lstStyle/>
        <a:p>
          <a:pPr rtl="0"/>
          <a:r>
            <a:rPr lang="en-US" sz="2000" dirty="0" smtClean="0"/>
            <a:t>Choice of anti diabetic therapy should be </a:t>
          </a:r>
          <a:r>
            <a:rPr lang="en-US" sz="2000" dirty="0" err="1" smtClean="0"/>
            <a:t>individualised</a:t>
          </a:r>
          <a:r>
            <a:rPr lang="en-US" sz="2000" dirty="0" smtClean="0"/>
            <a:t> based on </a:t>
          </a:r>
          <a:r>
            <a:rPr lang="en-US" sz="2000" dirty="0" err="1" smtClean="0"/>
            <a:t>cardiac,cerebrovascular</a:t>
          </a:r>
          <a:r>
            <a:rPr lang="en-US" sz="2000" dirty="0" smtClean="0"/>
            <a:t> and renal status</a:t>
          </a:r>
          <a:endParaRPr lang="en-US" sz="2000" dirty="0"/>
        </a:p>
      </dgm:t>
    </dgm:pt>
    <dgm:pt modelId="{D06A7D5C-F930-4086-81B0-F70771853A88}" type="parTrans" cxnId="{5F1B5A26-27F2-4FFB-89EB-125369B58622}">
      <dgm:prSet/>
      <dgm:spPr/>
      <dgm:t>
        <a:bodyPr/>
        <a:lstStyle/>
        <a:p>
          <a:endParaRPr lang="en-US"/>
        </a:p>
      </dgm:t>
    </dgm:pt>
    <dgm:pt modelId="{74F8022B-76D1-430A-B436-E7701A423115}" type="sibTrans" cxnId="{5F1B5A26-27F2-4FFB-89EB-125369B58622}">
      <dgm:prSet/>
      <dgm:spPr/>
      <dgm:t>
        <a:bodyPr/>
        <a:lstStyle/>
        <a:p>
          <a:endParaRPr lang="en-US"/>
        </a:p>
      </dgm:t>
    </dgm:pt>
    <dgm:pt modelId="{591965C3-789F-4985-9591-E9F365794E9B}">
      <dgm:prSet custT="1"/>
      <dgm:spPr/>
      <dgm:t>
        <a:bodyPr/>
        <a:lstStyle/>
        <a:p>
          <a:pPr rtl="0"/>
          <a:r>
            <a:rPr lang="en-US" sz="2000" dirty="0" smtClean="0"/>
            <a:t>Management of lipid and </a:t>
          </a:r>
          <a:r>
            <a:rPr lang="en-US" sz="2000" dirty="0" err="1" smtClean="0"/>
            <a:t>bp</a:t>
          </a:r>
          <a:r>
            <a:rPr lang="en-US" sz="2000" dirty="0" smtClean="0"/>
            <a:t> abnormalities</a:t>
          </a:r>
          <a:endParaRPr lang="en-US" sz="2000" dirty="0"/>
        </a:p>
      </dgm:t>
    </dgm:pt>
    <dgm:pt modelId="{8D105AB3-D40B-4DA8-B136-8521986BFCAF}" type="parTrans" cxnId="{8688821B-0877-481A-A4A7-61F8A6136457}">
      <dgm:prSet/>
      <dgm:spPr/>
      <dgm:t>
        <a:bodyPr/>
        <a:lstStyle/>
        <a:p>
          <a:endParaRPr lang="en-US"/>
        </a:p>
      </dgm:t>
    </dgm:pt>
    <dgm:pt modelId="{FE4E8A34-5D40-4151-9762-3708E1590B62}" type="sibTrans" cxnId="{8688821B-0877-481A-A4A7-61F8A6136457}">
      <dgm:prSet/>
      <dgm:spPr/>
      <dgm:t>
        <a:bodyPr/>
        <a:lstStyle/>
        <a:p>
          <a:endParaRPr lang="en-US"/>
        </a:p>
      </dgm:t>
    </dgm:pt>
    <dgm:pt modelId="{163FBADB-F877-4345-8518-9772F78B1B35}" type="pres">
      <dgm:prSet presAssocID="{F85B3FC6-25C1-4D98-A801-D711EC329A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B9AD22-7104-49B1-9621-A48C58594F0A}" type="pres">
      <dgm:prSet presAssocID="{2A0E64BC-6DD9-4BC5-9D32-2E2EAC08AB32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2A5910-A127-4E62-926C-2920907DD853}" type="pres">
      <dgm:prSet presAssocID="{06187670-9FDB-4B9D-8224-BF0C917D3282}" presName="spacer" presStyleCnt="0"/>
      <dgm:spPr/>
    </dgm:pt>
    <dgm:pt modelId="{534747DA-F80A-49A2-901F-0D3F69C393C3}" type="pres">
      <dgm:prSet presAssocID="{22EC0593-1D84-428C-899B-FF51C5F6E174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D44B63-2BA2-423A-B129-D6D72F16B1F8}" type="pres">
      <dgm:prSet presAssocID="{C63F16FB-637B-4EB3-B1FB-9EC8DF06F3D2}" presName="spacer" presStyleCnt="0"/>
      <dgm:spPr/>
    </dgm:pt>
    <dgm:pt modelId="{6D138118-C4FC-4A57-A798-44317D2867AD}" type="pres">
      <dgm:prSet presAssocID="{A18A9B42-7666-49F3-BDC4-DD0EB8CE39A9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8EC2FF-A448-49DE-9DC0-05A008584AAE}" type="pres">
      <dgm:prSet presAssocID="{0CD93F01-DCB6-47E9-BEF3-F7D4591C31F1}" presName="spacer" presStyleCnt="0"/>
      <dgm:spPr/>
    </dgm:pt>
    <dgm:pt modelId="{77D7B98A-2474-445A-9055-DC8D3545D9A7}" type="pres">
      <dgm:prSet presAssocID="{0541E976-38A5-4708-A465-463C825B9AD0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91DEDB-E967-4AC3-B679-2B7825F200FB}" type="pres">
      <dgm:prSet presAssocID="{952A1973-867F-4BB9-89F5-AE396AE9C408}" presName="spacer" presStyleCnt="0"/>
      <dgm:spPr/>
    </dgm:pt>
    <dgm:pt modelId="{24B31158-8BEF-46A8-8D83-27680E7949C7}" type="pres">
      <dgm:prSet presAssocID="{2263673E-F413-4F98-A622-DDAC71FCB08C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F003DB-9789-43C6-963E-D646C2DBDA51}" type="pres">
      <dgm:prSet presAssocID="{74F8022B-76D1-430A-B436-E7701A423115}" presName="spacer" presStyleCnt="0"/>
      <dgm:spPr/>
    </dgm:pt>
    <dgm:pt modelId="{5F2A5709-B47B-43A5-B8A7-0A6343422880}" type="pres">
      <dgm:prSet presAssocID="{591965C3-789F-4985-9591-E9F365794E9B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A8BF50-302B-4140-A1B5-637C852F36BA}" srcId="{F85B3FC6-25C1-4D98-A801-D711EC329A05}" destId="{0541E976-38A5-4708-A465-463C825B9AD0}" srcOrd="3" destOrd="0" parTransId="{04E04446-BBF5-4ABC-9D84-F2C0F5076BEB}" sibTransId="{952A1973-867F-4BB9-89F5-AE396AE9C408}"/>
    <dgm:cxn modelId="{668A868C-E458-4830-9571-E5552F5923A4}" type="presOf" srcId="{2A0E64BC-6DD9-4BC5-9D32-2E2EAC08AB32}" destId="{54B9AD22-7104-49B1-9621-A48C58594F0A}" srcOrd="0" destOrd="0" presId="urn:microsoft.com/office/officeart/2005/8/layout/vList2"/>
    <dgm:cxn modelId="{6923D01C-BC8A-49A8-818A-81F016AF4CD4}" type="presOf" srcId="{591965C3-789F-4985-9591-E9F365794E9B}" destId="{5F2A5709-B47B-43A5-B8A7-0A6343422880}" srcOrd="0" destOrd="0" presId="urn:microsoft.com/office/officeart/2005/8/layout/vList2"/>
    <dgm:cxn modelId="{5B0C43E7-9F64-4CAE-9E14-D9C7D170FAA8}" type="presOf" srcId="{2263673E-F413-4F98-A622-DDAC71FCB08C}" destId="{24B31158-8BEF-46A8-8D83-27680E7949C7}" srcOrd="0" destOrd="0" presId="urn:microsoft.com/office/officeart/2005/8/layout/vList2"/>
    <dgm:cxn modelId="{D72C9F02-84A7-4177-B4CF-B0598A845E82}" srcId="{F85B3FC6-25C1-4D98-A801-D711EC329A05}" destId="{A18A9B42-7666-49F3-BDC4-DD0EB8CE39A9}" srcOrd="2" destOrd="0" parTransId="{5A135F4D-DBEF-4ECD-880C-221272EA259E}" sibTransId="{0CD93F01-DCB6-47E9-BEF3-F7D4591C31F1}"/>
    <dgm:cxn modelId="{5F1B5A26-27F2-4FFB-89EB-125369B58622}" srcId="{F85B3FC6-25C1-4D98-A801-D711EC329A05}" destId="{2263673E-F413-4F98-A622-DDAC71FCB08C}" srcOrd="4" destOrd="0" parTransId="{D06A7D5C-F930-4086-81B0-F70771853A88}" sibTransId="{74F8022B-76D1-430A-B436-E7701A423115}"/>
    <dgm:cxn modelId="{A65F7B0A-484F-4803-B9FF-0A6186E7EA31}" srcId="{F85B3FC6-25C1-4D98-A801-D711EC329A05}" destId="{22EC0593-1D84-428C-899B-FF51C5F6E174}" srcOrd="1" destOrd="0" parTransId="{4ED38719-125E-4993-8D08-CA7B5B555E23}" sibTransId="{C63F16FB-637B-4EB3-B1FB-9EC8DF06F3D2}"/>
    <dgm:cxn modelId="{CD8B7227-C28B-41F4-91FE-54F02FE61172}" srcId="{F85B3FC6-25C1-4D98-A801-D711EC329A05}" destId="{2A0E64BC-6DD9-4BC5-9D32-2E2EAC08AB32}" srcOrd="0" destOrd="0" parTransId="{A4FD0EB1-B235-445F-83F5-66823AFB9106}" sibTransId="{06187670-9FDB-4B9D-8224-BF0C917D3282}"/>
    <dgm:cxn modelId="{8688821B-0877-481A-A4A7-61F8A6136457}" srcId="{F85B3FC6-25C1-4D98-A801-D711EC329A05}" destId="{591965C3-789F-4985-9591-E9F365794E9B}" srcOrd="5" destOrd="0" parTransId="{8D105AB3-D40B-4DA8-B136-8521986BFCAF}" sibTransId="{FE4E8A34-5D40-4151-9762-3708E1590B62}"/>
    <dgm:cxn modelId="{1A47405D-7BAC-43AC-88C3-151B17214A50}" type="presOf" srcId="{A18A9B42-7666-49F3-BDC4-DD0EB8CE39A9}" destId="{6D138118-C4FC-4A57-A798-44317D2867AD}" srcOrd="0" destOrd="0" presId="urn:microsoft.com/office/officeart/2005/8/layout/vList2"/>
    <dgm:cxn modelId="{5F3CB19C-ADC8-4E65-A691-33ED14F1E1C0}" type="presOf" srcId="{22EC0593-1D84-428C-899B-FF51C5F6E174}" destId="{534747DA-F80A-49A2-901F-0D3F69C393C3}" srcOrd="0" destOrd="0" presId="urn:microsoft.com/office/officeart/2005/8/layout/vList2"/>
    <dgm:cxn modelId="{210C1893-7B0B-4FCB-BE6B-8AF8491A1A31}" type="presOf" srcId="{F85B3FC6-25C1-4D98-A801-D711EC329A05}" destId="{163FBADB-F877-4345-8518-9772F78B1B35}" srcOrd="0" destOrd="0" presId="urn:microsoft.com/office/officeart/2005/8/layout/vList2"/>
    <dgm:cxn modelId="{80E3AC7D-F143-48D7-B1D7-83F46EC14B4F}" type="presOf" srcId="{0541E976-38A5-4708-A465-463C825B9AD0}" destId="{77D7B98A-2474-445A-9055-DC8D3545D9A7}" srcOrd="0" destOrd="0" presId="urn:microsoft.com/office/officeart/2005/8/layout/vList2"/>
    <dgm:cxn modelId="{C53A1F84-CE01-4A44-B0D9-98FAA90DB8B4}" type="presParOf" srcId="{163FBADB-F877-4345-8518-9772F78B1B35}" destId="{54B9AD22-7104-49B1-9621-A48C58594F0A}" srcOrd="0" destOrd="0" presId="urn:microsoft.com/office/officeart/2005/8/layout/vList2"/>
    <dgm:cxn modelId="{0E796D62-3F88-4A3B-A6C7-3AC5DC9DA423}" type="presParOf" srcId="{163FBADB-F877-4345-8518-9772F78B1B35}" destId="{D32A5910-A127-4E62-926C-2920907DD853}" srcOrd="1" destOrd="0" presId="urn:microsoft.com/office/officeart/2005/8/layout/vList2"/>
    <dgm:cxn modelId="{93E933A9-800B-4A9A-9C36-7488F690A777}" type="presParOf" srcId="{163FBADB-F877-4345-8518-9772F78B1B35}" destId="{534747DA-F80A-49A2-901F-0D3F69C393C3}" srcOrd="2" destOrd="0" presId="urn:microsoft.com/office/officeart/2005/8/layout/vList2"/>
    <dgm:cxn modelId="{706C33BF-5EA5-4ED1-8416-8E1A45711960}" type="presParOf" srcId="{163FBADB-F877-4345-8518-9772F78B1B35}" destId="{51D44B63-2BA2-423A-B129-D6D72F16B1F8}" srcOrd="3" destOrd="0" presId="urn:microsoft.com/office/officeart/2005/8/layout/vList2"/>
    <dgm:cxn modelId="{8FEA09DF-E2B1-46CA-8432-92B9D86BD702}" type="presParOf" srcId="{163FBADB-F877-4345-8518-9772F78B1B35}" destId="{6D138118-C4FC-4A57-A798-44317D2867AD}" srcOrd="4" destOrd="0" presId="urn:microsoft.com/office/officeart/2005/8/layout/vList2"/>
    <dgm:cxn modelId="{525733A9-385C-48D3-9536-0758DD86C753}" type="presParOf" srcId="{163FBADB-F877-4345-8518-9772F78B1B35}" destId="{E78EC2FF-A448-49DE-9DC0-05A008584AAE}" srcOrd="5" destOrd="0" presId="urn:microsoft.com/office/officeart/2005/8/layout/vList2"/>
    <dgm:cxn modelId="{74B85F51-EEFE-4E25-99D4-6A1D6BE883C1}" type="presParOf" srcId="{163FBADB-F877-4345-8518-9772F78B1B35}" destId="{77D7B98A-2474-445A-9055-DC8D3545D9A7}" srcOrd="6" destOrd="0" presId="urn:microsoft.com/office/officeart/2005/8/layout/vList2"/>
    <dgm:cxn modelId="{83CB2A89-4371-4422-98EB-0778F2BC0F63}" type="presParOf" srcId="{163FBADB-F877-4345-8518-9772F78B1B35}" destId="{DB91DEDB-E967-4AC3-B679-2B7825F200FB}" srcOrd="7" destOrd="0" presId="urn:microsoft.com/office/officeart/2005/8/layout/vList2"/>
    <dgm:cxn modelId="{DF002E35-476F-42D3-BA33-003CAF5E91C6}" type="presParOf" srcId="{163FBADB-F877-4345-8518-9772F78B1B35}" destId="{24B31158-8BEF-46A8-8D83-27680E7949C7}" srcOrd="8" destOrd="0" presId="urn:microsoft.com/office/officeart/2005/8/layout/vList2"/>
    <dgm:cxn modelId="{85964898-0641-49D3-8A19-ADEF21EEA9EE}" type="presParOf" srcId="{163FBADB-F877-4345-8518-9772F78B1B35}" destId="{4BF003DB-9789-43C6-963E-D646C2DBDA51}" srcOrd="9" destOrd="0" presId="urn:microsoft.com/office/officeart/2005/8/layout/vList2"/>
    <dgm:cxn modelId="{60B0E44D-E2C5-43C4-AF91-17D8B439DBB3}" type="presParOf" srcId="{163FBADB-F877-4345-8518-9772F78B1B35}" destId="{5F2A5709-B47B-43A5-B8A7-0A634342288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74E94D-FD07-4FB2-925A-548C1D7C6DC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C42E9A-5FB3-47C8-B9B6-E0C13419A2BA}">
      <dgm:prSet phldrT="[Text]" custT="1"/>
      <dgm:spPr/>
      <dgm:t>
        <a:bodyPr/>
        <a:lstStyle/>
        <a:p>
          <a:r>
            <a:rPr lang="en-US" sz="2000" dirty="0" smtClean="0"/>
            <a:t>Maintain optimal weight</a:t>
          </a:r>
          <a:endParaRPr lang="en-US" sz="2000" dirty="0"/>
        </a:p>
      </dgm:t>
    </dgm:pt>
    <dgm:pt modelId="{292E8291-8182-472E-BFA1-E395C99C94A2}" type="parTrans" cxnId="{29C719E1-6A35-4135-B019-A8DB9B577A54}">
      <dgm:prSet/>
      <dgm:spPr/>
      <dgm:t>
        <a:bodyPr/>
        <a:lstStyle/>
        <a:p>
          <a:endParaRPr lang="en-US"/>
        </a:p>
      </dgm:t>
    </dgm:pt>
    <dgm:pt modelId="{C982C583-CCC7-4AAD-A897-0044B36E51E3}" type="sibTrans" cxnId="{29C719E1-6A35-4135-B019-A8DB9B577A54}">
      <dgm:prSet/>
      <dgm:spPr/>
      <dgm:t>
        <a:bodyPr/>
        <a:lstStyle/>
        <a:p>
          <a:endParaRPr lang="en-US"/>
        </a:p>
      </dgm:t>
    </dgm:pt>
    <dgm:pt modelId="{202F1336-E6A0-413E-B213-F34B7F19DDF7}">
      <dgm:prSet phldrT="[Text]" custT="1"/>
      <dgm:spPr/>
      <dgm:t>
        <a:bodyPr/>
        <a:lstStyle/>
        <a:p>
          <a:r>
            <a:rPr lang="en-US" sz="1800" dirty="0" err="1" smtClean="0"/>
            <a:t>Primarly</a:t>
          </a:r>
          <a:r>
            <a:rPr lang="en-US" sz="1800" dirty="0" smtClean="0"/>
            <a:t> plant based diet</a:t>
          </a:r>
          <a:endParaRPr lang="en-US" sz="1800" dirty="0"/>
        </a:p>
      </dgm:t>
    </dgm:pt>
    <dgm:pt modelId="{6F2B75DD-FA1D-45F8-B72F-354F92FB0E48}" type="parTrans" cxnId="{D8E6431D-A61C-4E9C-8881-E38435EA9F46}">
      <dgm:prSet/>
      <dgm:spPr/>
      <dgm:t>
        <a:bodyPr/>
        <a:lstStyle/>
        <a:p>
          <a:endParaRPr lang="en-US"/>
        </a:p>
      </dgm:t>
    </dgm:pt>
    <dgm:pt modelId="{F280CEF6-417D-4FB1-B682-1C8B17583A8A}" type="sibTrans" cxnId="{D8E6431D-A61C-4E9C-8881-E38435EA9F46}">
      <dgm:prSet/>
      <dgm:spPr/>
      <dgm:t>
        <a:bodyPr/>
        <a:lstStyle/>
        <a:p>
          <a:endParaRPr lang="en-US"/>
        </a:p>
      </dgm:t>
    </dgm:pt>
    <dgm:pt modelId="{1CA8EDC4-0EE8-4E52-AFE8-ACA3EBF67A0B}">
      <dgm:prSet phldrT="[Text]" custT="1"/>
      <dgm:spPr/>
      <dgm:t>
        <a:bodyPr/>
        <a:lstStyle/>
        <a:p>
          <a:r>
            <a:rPr lang="en-US" sz="1800" dirty="0" smtClean="0"/>
            <a:t>High in PUFA and monounsaturated FA</a:t>
          </a:r>
          <a:endParaRPr lang="en-US" sz="1800" dirty="0"/>
        </a:p>
      </dgm:t>
    </dgm:pt>
    <dgm:pt modelId="{2759877A-50A0-4194-A50C-740B2BC4C787}" type="parTrans" cxnId="{1AD4531F-152C-48F9-BB95-325CD29DB065}">
      <dgm:prSet/>
      <dgm:spPr/>
      <dgm:t>
        <a:bodyPr/>
        <a:lstStyle/>
        <a:p>
          <a:endParaRPr lang="en-US"/>
        </a:p>
      </dgm:t>
    </dgm:pt>
    <dgm:pt modelId="{94BC99D3-7735-4B76-85CF-1390E1A2881D}" type="sibTrans" cxnId="{1AD4531F-152C-48F9-BB95-325CD29DB065}">
      <dgm:prSet/>
      <dgm:spPr/>
      <dgm:t>
        <a:bodyPr/>
        <a:lstStyle/>
        <a:p>
          <a:endParaRPr lang="en-US"/>
        </a:p>
      </dgm:t>
    </dgm:pt>
    <dgm:pt modelId="{96E000C4-E5EE-441B-B7E6-C8EAC5A93949}">
      <dgm:prSet phldrT="[Text]" custT="1"/>
      <dgm:spPr/>
      <dgm:t>
        <a:bodyPr/>
        <a:lstStyle/>
        <a:p>
          <a:r>
            <a:rPr lang="en-US" sz="2000" dirty="0" smtClean="0"/>
            <a:t>Overweight and obese patients</a:t>
          </a:r>
          <a:endParaRPr lang="en-US" sz="2000" dirty="0"/>
        </a:p>
      </dgm:t>
    </dgm:pt>
    <dgm:pt modelId="{D57AAC36-5652-4300-AC64-9FDD330D8BFB}" type="parTrans" cxnId="{25C12401-A342-46B4-900C-8F1859C35CEE}">
      <dgm:prSet/>
      <dgm:spPr/>
      <dgm:t>
        <a:bodyPr/>
        <a:lstStyle/>
        <a:p>
          <a:endParaRPr lang="en-US"/>
        </a:p>
      </dgm:t>
    </dgm:pt>
    <dgm:pt modelId="{922E14D1-252D-4290-BE10-222253172B29}" type="sibTrans" cxnId="{25C12401-A342-46B4-900C-8F1859C35CEE}">
      <dgm:prSet/>
      <dgm:spPr/>
      <dgm:t>
        <a:bodyPr/>
        <a:lstStyle/>
        <a:p>
          <a:endParaRPr lang="en-US"/>
        </a:p>
      </dgm:t>
    </dgm:pt>
    <dgm:pt modelId="{871D4D6E-3AA2-4ADD-8272-48E5779B8DA9}">
      <dgm:prSet phldrT="[Text]" custT="1"/>
      <dgm:spPr/>
      <dgm:t>
        <a:bodyPr/>
        <a:lstStyle/>
        <a:p>
          <a:r>
            <a:rPr lang="en-US" sz="1800" dirty="0" smtClean="0"/>
            <a:t>Restrict their calories intake</a:t>
          </a:r>
          <a:endParaRPr lang="en-US" sz="1800" dirty="0"/>
        </a:p>
      </dgm:t>
    </dgm:pt>
    <dgm:pt modelId="{5A88D470-D039-493A-80B3-5F3A345428A0}" type="parTrans" cxnId="{4CE0AE1A-DF8B-4BAF-8BBE-EC5A3123C7D2}">
      <dgm:prSet/>
      <dgm:spPr/>
      <dgm:t>
        <a:bodyPr/>
        <a:lstStyle/>
        <a:p>
          <a:endParaRPr lang="en-US"/>
        </a:p>
      </dgm:t>
    </dgm:pt>
    <dgm:pt modelId="{E383FC3A-73B9-4575-AFC7-D630E033CBE4}" type="sibTrans" cxnId="{4CE0AE1A-DF8B-4BAF-8BBE-EC5A3123C7D2}">
      <dgm:prSet/>
      <dgm:spPr/>
      <dgm:t>
        <a:bodyPr/>
        <a:lstStyle/>
        <a:p>
          <a:endParaRPr lang="en-US"/>
        </a:p>
      </dgm:t>
    </dgm:pt>
    <dgm:pt modelId="{665658CF-26F8-4788-A2B6-4DDEF35AAAA0}">
      <dgm:prSet phldrT="[Text]" custT="1"/>
      <dgm:spPr/>
      <dgm:t>
        <a:bodyPr/>
        <a:lstStyle/>
        <a:p>
          <a:r>
            <a:rPr lang="en-US" sz="1800" dirty="0" smtClean="0"/>
            <a:t>Initial goal is to reduce 5-10% weight to reduce obesity related complications</a:t>
          </a:r>
          <a:endParaRPr lang="en-US" sz="1800" dirty="0"/>
        </a:p>
      </dgm:t>
    </dgm:pt>
    <dgm:pt modelId="{0F692C40-EF81-44BB-BA26-EBEB09A7A10D}" type="parTrans" cxnId="{D205438B-387C-426D-B5B4-187F5298D10F}">
      <dgm:prSet/>
      <dgm:spPr/>
      <dgm:t>
        <a:bodyPr/>
        <a:lstStyle/>
        <a:p>
          <a:endParaRPr lang="en-US"/>
        </a:p>
      </dgm:t>
    </dgm:pt>
    <dgm:pt modelId="{9CC40235-92B1-4900-BADE-DE6278B4AA55}" type="sibTrans" cxnId="{D205438B-387C-426D-B5B4-187F5298D10F}">
      <dgm:prSet/>
      <dgm:spPr/>
      <dgm:t>
        <a:bodyPr/>
        <a:lstStyle/>
        <a:p>
          <a:endParaRPr lang="en-US"/>
        </a:p>
      </dgm:t>
    </dgm:pt>
    <dgm:pt modelId="{5CB0812B-249C-43CC-9CEC-354C4E2CF5F7}">
      <dgm:prSet phldrT="[Text]" custT="1"/>
      <dgm:spPr/>
      <dgm:t>
        <a:bodyPr/>
        <a:lstStyle/>
        <a:p>
          <a:r>
            <a:rPr lang="en-US" sz="2000" dirty="0" smtClean="0"/>
            <a:t>education</a:t>
          </a:r>
          <a:endParaRPr lang="en-US" sz="2000" dirty="0"/>
        </a:p>
      </dgm:t>
    </dgm:pt>
    <dgm:pt modelId="{2F3DD615-D168-4171-9607-22962D41343B}" type="parTrans" cxnId="{353720AA-8443-4519-9D4C-BFD5E69C8AE6}">
      <dgm:prSet/>
      <dgm:spPr/>
      <dgm:t>
        <a:bodyPr/>
        <a:lstStyle/>
        <a:p>
          <a:endParaRPr lang="en-US"/>
        </a:p>
      </dgm:t>
    </dgm:pt>
    <dgm:pt modelId="{6CC02A22-89CB-4A3B-91EA-1D1300271BB0}" type="sibTrans" cxnId="{353720AA-8443-4519-9D4C-BFD5E69C8AE6}">
      <dgm:prSet/>
      <dgm:spPr/>
      <dgm:t>
        <a:bodyPr/>
        <a:lstStyle/>
        <a:p>
          <a:endParaRPr lang="en-US"/>
        </a:p>
      </dgm:t>
    </dgm:pt>
    <dgm:pt modelId="{9FC15E87-6716-4B58-840F-B79D4B621EFB}">
      <dgm:prSet phldrT="[Text]" custT="1"/>
      <dgm:spPr/>
      <dgm:t>
        <a:bodyPr/>
        <a:lstStyle/>
        <a:p>
          <a:r>
            <a:rPr lang="en-US" sz="1800" dirty="0" smtClean="0"/>
            <a:t>Educate the patients about the need for consistency in day to day carbohydrate intake</a:t>
          </a:r>
          <a:endParaRPr lang="en-US" sz="1800" dirty="0"/>
        </a:p>
      </dgm:t>
    </dgm:pt>
    <dgm:pt modelId="{A3A05433-A41C-4287-8754-958E928490FB}" type="parTrans" cxnId="{9C501FF1-914C-47A2-B889-106AE11347C6}">
      <dgm:prSet/>
      <dgm:spPr/>
      <dgm:t>
        <a:bodyPr/>
        <a:lstStyle/>
        <a:p>
          <a:endParaRPr lang="en-US"/>
        </a:p>
      </dgm:t>
    </dgm:pt>
    <dgm:pt modelId="{E77AD2F0-5D48-47CF-A520-1BF0943A2183}" type="sibTrans" cxnId="{9C501FF1-914C-47A2-B889-106AE11347C6}">
      <dgm:prSet/>
      <dgm:spPr/>
      <dgm:t>
        <a:bodyPr/>
        <a:lstStyle/>
        <a:p>
          <a:endParaRPr lang="en-US"/>
        </a:p>
      </dgm:t>
    </dgm:pt>
    <dgm:pt modelId="{7FC02EBD-190B-48C3-B3AD-5D0BD7FB086C}">
      <dgm:prSet phldrT="[Text]" custT="1"/>
      <dgm:spPr/>
      <dgm:t>
        <a:bodyPr/>
        <a:lstStyle/>
        <a:p>
          <a:r>
            <a:rPr lang="en-US" sz="1800" dirty="0" smtClean="0"/>
            <a:t>High </a:t>
          </a:r>
          <a:r>
            <a:rPr lang="en-US" sz="1800" dirty="0" err="1" smtClean="0"/>
            <a:t>glycemic</a:t>
          </a:r>
          <a:r>
            <a:rPr lang="en-US" sz="1800" dirty="0" smtClean="0"/>
            <a:t> index foods</a:t>
          </a:r>
          <a:endParaRPr lang="en-US" sz="1800" dirty="0"/>
        </a:p>
      </dgm:t>
    </dgm:pt>
    <dgm:pt modelId="{D1345431-6F1D-449A-83F4-A453F5ADF546}" type="parTrans" cxnId="{DEAEB70C-022E-47CB-87DF-0D1A9C655F49}">
      <dgm:prSet/>
      <dgm:spPr/>
      <dgm:t>
        <a:bodyPr/>
        <a:lstStyle/>
        <a:p>
          <a:endParaRPr lang="en-US"/>
        </a:p>
      </dgm:t>
    </dgm:pt>
    <dgm:pt modelId="{12676426-1A0B-4C8E-B9D5-8826C95BAA51}" type="sibTrans" cxnId="{DEAEB70C-022E-47CB-87DF-0D1A9C655F49}">
      <dgm:prSet/>
      <dgm:spPr/>
      <dgm:t>
        <a:bodyPr/>
        <a:lstStyle/>
        <a:p>
          <a:endParaRPr lang="en-US"/>
        </a:p>
      </dgm:t>
    </dgm:pt>
    <dgm:pt modelId="{F29CC2B4-BE39-47F1-95AD-3BC3C0A12C96}">
      <dgm:prSet phldrT="[Text]" custT="1"/>
      <dgm:spPr/>
      <dgm:t>
        <a:bodyPr/>
        <a:lstStyle/>
        <a:p>
          <a:r>
            <a:rPr lang="en-US" sz="1800" dirty="0" smtClean="0"/>
            <a:t>Avoid saturated FA and trans fats</a:t>
          </a:r>
          <a:endParaRPr lang="en-US" sz="1800" dirty="0"/>
        </a:p>
      </dgm:t>
    </dgm:pt>
    <dgm:pt modelId="{A629B5BB-A4A6-41E6-B675-5DBE12B2B1C3}" type="parTrans" cxnId="{28C78891-AAE1-4ED5-A3DA-E070DC26F072}">
      <dgm:prSet/>
      <dgm:spPr/>
      <dgm:t>
        <a:bodyPr/>
        <a:lstStyle/>
        <a:p>
          <a:endParaRPr lang="en-US"/>
        </a:p>
      </dgm:t>
    </dgm:pt>
    <dgm:pt modelId="{4F42BD69-EB24-4E15-BE9C-38F49C306BD2}" type="sibTrans" cxnId="{28C78891-AAE1-4ED5-A3DA-E070DC26F072}">
      <dgm:prSet/>
      <dgm:spPr/>
      <dgm:t>
        <a:bodyPr/>
        <a:lstStyle/>
        <a:p>
          <a:endParaRPr lang="en-US"/>
        </a:p>
      </dgm:t>
    </dgm:pt>
    <dgm:pt modelId="{A19FE166-0B6D-4B8E-88E3-7BF8046E9F4A}">
      <dgm:prSet phldrT="[Text]" custT="1"/>
      <dgm:spPr/>
      <dgm:t>
        <a:bodyPr/>
        <a:lstStyle/>
        <a:p>
          <a:r>
            <a:rPr lang="en-US" sz="1800" dirty="0" smtClean="0"/>
            <a:t>Then target appropriate long term goals for optimal anthropometrics</a:t>
          </a:r>
          <a:endParaRPr lang="en-US" sz="1800" dirty="0"/>
        </a:p>
      </dgm:t>
    </dgm:pt>
    <dgm:pt modelId="{049A754D-F391-494B-B786-8B24B25992D8}" type="parTrans" cxnId="{CDAA3717-DBB2-4565-B298-BCCD5AA28A2F}">
      <dgm:prSet/>
      <dgm:spPr/>
      <dgm:t>
        <a:bodyPr/>
        <a:lstStyle/>
        <a:p>
          <a:endParaRPr lang="en-US"/>
        </a:p>
      </dgm:t>
    </dgm:pt>
    <dgm:pt modelId="{322E7EAE-9BAB-49CC-8FB1-0CE844C2A978}" type="sibTrans" cxnId="{CDAA3717-DBB2-4565-B298-BCCD5AA28A2F}">
      <dgm:prSet/>
      <dgm:spPr/>
      <dgm:t>
        <a:bodyPr/>
        <a:lstStyle/>
        <a:p>
          <a:endParaRPr lang="en-US"/>
        </a:p>
      </dgm:t>
    </dgm:pt>
    <dgm:pt modelId="{E1773EDD-9700-4AF3-ADF8-514E40D98CC9}">
      <dgm:prSet phldrT="[Text]" custT="1"/>
      <dgm:spPr/>
      <dgm:t>
        <a:bodyPr/>
        <a:lstStyle/>
        <a:p>
          <a:r>
            <a:rPr lang="en-US" sz="1800" dirty="0" smtClean="0"/>
            <a:t>Limit high sucrose and fructose diets </a:t>
          </a:r>
          <a:endParaRPr lang="en-US" sz="1800" dirty="0"/>
        </a:p>
      </dgm:t>
    </dgm:pt>
    <dgm:pt modelId="{4E0371A6-C1BA-4E3A-BE8D-8341FB9E7F3E}" type="parTrans" cxnId="{A56A9217-7F5A-4A60-B63D-79653BE463EA}">
      <dgm:prSet/>
      <dgm:spPr/>
      <dgm:t>
        <a:bodyPr/>
        <a:lstStyle/>
        <a:p>
          <a:endParaRPr lang="en-US"/>
        </a:p>
      </dgm:t>
    </dgm:pt>
    <dgm:pt modelId="{0D5C5CE1-BF5C-4BA2-9930-DCB7690A7514}" type="sibTrans" cxnId="{A56A9217-7F5A-4A60-B63D-79653BE463EA}">
      <dgm:prSet/>
      <dgm:spPr/>
      <dgm:t>
        <a:bodyPr/>
        <a:lstStyle/>
        <a:p>
          <a:endParaRPr lang="en-US"/>
        </a:p>
      </dgm:t>
    </dgm:pt>
    <dgm:pt modelId="{472CA38C-9276-4652-9E08-654E936288BC}">
      <dgm:prSet phldrT="[Text]" custT="1"/>
      <dgm:spPr/>
      <dgm:t>
        <a:bodyPr/>
        <a:lstStyle/>
        <a:p>
          <a:r>
            <a:rPr lang="en-US" sz="1800" dirty="0" smtClean="0"/>
            <a:t>Healthy high </a:t>
          </a:r>
          <a:r>
            <a:rPr lang="en-US" sz="1800" dirty="0" err="1" smtClean="0"/>
            <a:t>fibre</a:t>
          </a:r>
          <a:r>
            <a:rPr lang="en-US" sz="1800" dirty="0" smtClean="0"/>
            <a:t> </a:t>
          </a:r>
          <a:r>
            <a:rPr lang="en-US" sz="1800" dirty="0" err="1" smtClean="0"/>
            <a:t>breakfast,not</a:t>
          </a:r>
          <a:r>
            <a:rPr lang="en-US" sz="1800" dirty="0" smtClean="0"/>
            <a:t> skipping meals</a:t>
          </a:r>
          <a:endParaRPr lang="en-US" sz="1800" dirty="0"/>
        </a:p>
      </dgm:t>
    </dgm:pt>
    <dgm:pt modelId="{8CA3A7EB-A71C-4712-A5BB-82689F9402C5}" type="parTrans" cxnId="{A88E255B-26B5-43F9-A632-37237E309E2C}">
      <dgm:prSet/>
      <dgm:spPr/>
      <dgm:t>
        <a:bodyPr/>
        <a:lstStyle/>
        <a:p>
          <a:endParaRPr lang="en-US"/>
        </a:p>
      </dgm:t>
    </dgm:pt>
    <dgm:pt modelId="{10EFC5D5-1D1C-4479-BA75-25013E83A3F8}" type="sibTrans" cxnId="{A88E255B-26B5-43F9-A632-37237E309E2C}">
      <dgm:prSet/>
      <dgm:spPr/>
      <dgm:t>
        <a:bodyPr/>
        <a:lstStyle/>
        <a:p>
          <a:endParaRPr lang="en-US"/>
        </a:p>
      </dgm:t>
    </dgm:pt>
    <dgm:pt modelId="{B6FF1001-6AD5-443D-B3BB-1FCEFC5C99FD}">
      <dgm:prSet phldrT="[Text]" custT="1"/>
      <dgm:spPr/>
      <dgm:t>
        <a:bodyPr/>
        <a:lstStyle/>
        <a:p>
          <a:r>
            <a:rPr lang="en-US" sz="1800" dirty="0" smtClean="0"/>
            <a:t>Avoid unhealthy eating late at night</a:t>
          </a:r>
          <a:endParaRPr lang="en-US" sz="1800" dirty="0"/>
        </a:p>
      </dgm:t>
    </dgm:pt>
    <dgm:pt modelId="{C9753987-888F-491E-B00F-D85164A0A208}" type="parTrans" cxnId="{ECC6BA3A-D695-4986-9B44-733F0E4BE733}">
      <dgm:prSet/>
      <dgm:spPr/>
      <dgm:t>
        <a:bodyPr/>
        <a:lstStyle/>
        <a:p>
          <a:endParaRPr lang="en-US"/>
        </a:p>
      </dgm:t>
    </dgm:pt>
    <dgm:pt modelId="{D460B9C4-EDB1-451A-BB1A-5DDFF5BB83D2}" type="sibTrans" cxnId="{ECC6BA3A-D695-4986-9B44-733F0E4BE733}">
      <dgm:prSet/>
      <dgm:spPr/>
      <dgm:t>
        <a:bodyPr/>
        <a:lstStyle/>
        <a:p>
          <a:endParaRPr lang="en-US"/>
        </a:p>
      </dgm:t>
    </dgm:pt>
    <dgm:pt modelId="{693879F9-B5D4-43BF-B0DC-F8790E1D7148}" type="pres">
      <dgm:prSet presAssocID="{D074E94D-FD07-4FB2-925A-548C1D7C6DC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D59349-016C-40F4-8998-A68121139992}" type="pres">
      <dgm:prSet presAssocID="{79C42E9A-5FB3-47C8-B9B6-E0C13419A2BA}" presName="linNode" presStyleCnt="0"/>
      <dgm:spPr/>
    </dgm:pt>
    <dgm:pt modelId="{7FEB587A-CCEF-4E2A-A653-169B06270695}" type="pres">
      <dgm:prSet presAssocID="{79C42E9A-5FB3-47C8-B9B6-E0C13419A2BA}" presName="parentText" presStyleLbl="node1" presStyleIdx="0" presStyleCnt="3" custScaleX="74200" custScaleY="43617" custLinFactNeighborX="-4678" custLinFactNeighborY="-7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6B4853-6428-4B35-B58F-DA9B203428CF}" type="pres">
      <dgm:prSet presAssocID="{79C42E9A-5FB3-47C8-B9B6-E0C13419A2BA}" presName="descendantText" presStyleLbl="alignAccFollowNode1" presStyleIdx="0" presStyleCnt="3" custScaleY="81661" custLinFactNeighborX="-24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3AEA53-25D1-4AB0-B509-4E564FFA47AC}" type="pres">
      <dgm:prSet presAssocID="{C982C583-CCC7-4AAD-A897-0044B36E51E3}" presName="sp" presStyleCnt="0"/>
      <dgm:spPr/>
    </dgm:pt>
    <dgm:pt modelId="{F4FA8EAE-F5DA-497D-8BD3-072A29640C5C}" type="pres">
      <dgm:prSet presAssocID="{96E000C4-E5EE-441B-B7E6-C8EAC5A93949}" presName="linNode" presStyleCnt="0"/>
      <dgm:spPr/>
    </dgm:pt>
    <dgm:pt modelId="{89C3B10C-72E5-475D-AF05-F20F3F2E3538}" type="pres">
      <dgm:prSet presAssocID="{96E000C4-E5EE-441B-B7E6-C8EAC5A93949}" presName="parentText" presStyleLbl="node1" presStyleIdx="1" presStyleCnt="3" custScaleX="78908" custScaleY="42273" custLinFactNeighborX="-17" custLinFactNeighborY="-102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E1EF5-D821-47E5-8C34-90CF6ECB30D1}" type="pres">
      <dgm:prSet presAssocID="{96E000C4-E5EE-441B-B7E6-C8EAC5A93949}" presName="descendantText" presStyleLbl="alignAccFollowNode1" presStyleIdx="1" presStyleCnt="3" custScaleX="95876" custScaleY="90403" custLinFactNeighborX="-7118" custLinFactNeighborY="-7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35BE0D-28E0-4D4F-BBDB-D8C02CF8C9CA}" type="pres">
      <dgm:prSet presAssocID="{922E14D1-252D-4290-BE10-222253172B29}" presName="sp" presStyleCnt="0"/>
      <dgm:spPr/>
    </dgm:pt>
    <dgm:pt modelId="{A2708C59-65B0-4DB1-AD7D-97EF966051D0}" type="pres">
      <dgm:prSet presAssocID="{5CB0812B-249C-43CC-9CEC-354C4E2CF5F7}" presName="linNode" presStyleCnt="0"/>
      <dgm:spPr/>
    </dgm:pt>
    <dgm:pt modelId="{D6B1650A-408E-4730-B6D5-FDA2AC21172B}" type="pres">
      <dgm:prSet presAssocID="{5CB0812B-249C-43CC-9CEC-354C4E2CF5F7}" presName="parentText" presStyleLbl="node1" presStyleIdx="2" presStyleCnt="3" custScaleX="69492" custScaleY="44218" custLinFactNeighborX="-8651" custLinFactNeighborY="42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36A5D1-B4E8-47C0-A963-5C8B9C58207B}" type="pres">
      <dgm:prSet presAssocID="{5CB0812B-249C-43CC-9CEC-354C4E2CF5F7}" presName="descendantText" presStyleLbl="alignAccFollowNode1" presStyleIdx="2" presStyleCnt="3" custScaleX="122982" custScaleY="1239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E0AE1A-DF8B-4BAF-8BBE-EC5A3123C7D2}" srcId="{96E000C4-E5EE-441B-B7E6-C8EAC5A93949}" destId="{871D4D6E-3AA2-4ADD-8272-48E5779B8DA9}" srcOrd="0" destOrd="0" parTransId="{5A88D470-D039-493A-80B3-5F3A345428A0}" sibTransId="{E383FC3A-73B9-4575-AFC7-D630E033CBE4}"/>
    <dgm:cxn modelId="{A56A9217-7F5A-4A60-B63D-79653BE463EA}" srcId="{5CB0812B-249C-43CC-9CEC-354C4E2CF5F7}" destId="{E1773EDD-9700-4AF3-ADF8-514E40D98CC9}" srcOrd="1" destOrd="0" parTransId="{4E0371A6-C1BA-4E3A-BE8D-8341FB9E7F3E}" sibTransId="{0D5C5CE1-BF5C-4BA2-9930-DCB7690A7514}"/>
    <dgm:cxn modelId="{13481D2A-9B36-4ADD-8E41-C3E2C0ACCD38}" type="presOf" srcId="{871D4D6E-3AA2-4ADD-8272-48E5779B8DA9}" destId="{05FE1EF5-D821-47E5-8C34-90CF6ECB30D1}" srcOrd="0" destOrd="0" presId="urn:microsoft.com/office/officeart/2005/8/layout/vList5"/>
    <dgm:cxn modelId="{A88E255B-26B5-43F9-A632-37237E309E2C}" srcId="{5CB0812B-249C-43CC-9CEC-354C4E2CF5F7}" destId="{472CA38C-9276-4652-9E08-654E936288BC}" srcOrd="3" destOrd="0" parTransId="{8CA3A7EB-A71C-4712-A5BB-82689F9402C5}" sibTransId="{10EFC5D5-1D1C-4479-BA75-25013E83A3F8}"/>
    <dgm:cxn modelId="{3CC5D417-3037-424D-A6FE-049D0D8E37E6}" type="presOf" srcId="{7FC02EBD-190B-48C3-B3AD-5D0BD7FB086C}" destId="{1036A5D1-B4E8-47C0-A963-5C8B9C58207B}" srcOrd="0" destOrd="2" presId="urn:microsoft.com/office/officeart/2005/8/layout/vList5"/>
    <dgm:cxn modelId="{24A77FC6-05D6-43BA-902A-8C5411E815AE}" type="presOf" srcId="{5CB0812B-249C-43CC-9CEC-354C4E2CF5F7}" destId="{D6B1650A-408E-4730-B6D5-FDA2AC21172B}" srcOrd="0" destOrd="0" presId="urn:microsoft.com/office/officeart/2005/8/layout/vList5"/>
    <dgm:cxn modelId="{EAB9B590-6594-456B-ABDF-03A61CEEF046}" type="presOf" srcId="{79C42E9A-5FB3-47C8-B9B6-E0C13419A2BA}" destId="{7FEB587A-CCEF-4E2A-A653-169B06270695}" srcOrd="0" destOrd="0" presId="urn:microsoft.com/office/officeart/2005/8/layout/vList5"/>
    <dgm:cxn modelId="{1AD4531F-152C-48F9-BB95-325CD29DB065}" srcId="{79C42E9A-5FB3-47C8-B9B6-E0C13419A2BA}" destId="{1CA8EDC4-0EE8-4E52-AFE8-ACA3EBF67A0B}" srcOrd="1" destOrd="0" parTransId="{2759877A-50A0-4194-A50C-740B2BC4C787}" sibTransId="{94BC99D3-7735-4B76-85CF-1390E1A2881D}"/>
    <dgm:cxn modelId="{4F7DDD1A-222D-4A77-882B-7A72FFAB00F8}" type="presOf" srcId="{9FC15E87-6716-4B58-840F-B79D4B621EFB}" destId="{1036A5D1-B4E8-47C0-A963-5C8B9C58207B}" srcOrd="0" destOrd="0" presId="urn:microsoft.com/office/officeart/2005/8/layout/vList5"/>
    <dgm:cxn modelId="{D3EDEAC5-44A9-47ED-8F04-9BDC1B299647}" type="presOf" srcId="{B6FF1001-6AD5-443D-B3BB-1FCEFC5C99FD}" destId="{1036A5D1-B4E8-47C0-A963-5C8B9C58207B}" srcOrd="0" destOrd="4" presId="urn:microsoft.com/office/officeart/2005/8/layout/vList5"/>
    <dgm:cxn modelId="{D8E6431D-A61C-4E9C-8881-E38435EA9F46}" srcId="{79C42E9A-5FB3-47C8-B9B6-E0C13419A2BA}" destId="{202F1336-E6A0-413E-B213-F34B7F19DDF7}" srcOrd="0" destOrd="0" parTransId="{6F2B75DD-FA1D-45F8-B72F-354F92FB0E48}" sibTransId="{F280CEF6-417D-4FB1-B682-1C8B17583A8A}"/>
    <dgm:cxn modelId="{07A162CF-2E3C-4723-92BF-2490138D695C}" type="presOf" srcId="{A19FE166-0B6D-4B8E-88E3-7BF8046E9F4A}" destId="{05FE1EF5-D821-47E5-8C34-90CF6ECB30D1}" srcOrd="0" destOrd="2" presId="urn:microsoft.com/office/officeart/2005/8/layout/vList5"/>
    <dgm:cxn modelId="{19CCEACE-5F7F-4A43-A3AB-6EA4B3D67863}" type="presOf" srcId="{96E000C4-E5EE-441B-B7E6-C8EAC5A93949}" destId="{89C3B10C-72E5-475D-AF05-F20F3F2E3538}" srcOrd="0" destOrd="0" presId="urn:microsoft.com/office/officeart/2005/8/layout/vList5"/>
    <dgm:cxn modelId="{9C501FF1-914C-47A2-B889-106AE11347C6}" srcId="{5CB0812B-249C-43CC-9CEC-354C4E2CF5F7}" destId="{9FC15E87-6716-4B58-840F-B79D4B621EFB}" srcOrd="0" destOrd="0" parTransId="{A3A05433-A41C-4287-8754-958E928490FB}" sibTransId="{E77AD2F0-5D48-47CF-A520-1BF0943A2183}"/>
    <dgm:cxn modelId="{BFD6094A-DAEF-48C9-8920-BCFFC1BAF473}" type="presOf" srcId="{665658CF-26F8-4788-A2B6-4DDEF35AAAA0}" destId="{05FE1EF5-D821-47E5-8C34-90CF6ECB30D1}" srcOrd="0" destOrd="1" presId="urn:microsoft.com/office/officeart/2005/8/layout/vList5"/>
    <dgm:cxn modelId="{CDAA3717-DBB2-4565-B298-BCCD5AA28A2F}" srcId="{96E000C4-E5EE-441B-B7E6-C8EAC5A93949}" destId="{A19FE166-0B6D-4B8E-88E3-7BF8046E9F4A}" srcOrd="2" destOrd="0" parTransId="{049A754D-F391-494B-B786-8B24B25992D8}" sibTransId="{322E7EAE-9BAB-49CC-8FB1-0CE844C2A978}"/>
    <dgm:cxn modelId="{28C78891-AAE1-4ED5-A3DA-E070DC26F072}" srcId="{79C42E9A-5FB3-47C8-B9B6-E0C13419A2BA}" destId="{F29CC2B4-BE39-47F1-95AD-3BC3C0A12C96}" srcOrd="2" destOrd="0" parTransId="{A629B5BB-A4A6-41E6-B675-5DBE12B2B1C3}" sibTransId="{4F42BD69-EB24-4E15-BE9C-38F49C306BD2}"/>
    <dgm:cxn modelId="{B2567F90-1029-4F59-BE56-6813A84186B3}" type="presOf" srcId="{1CA8EDC4-0EE8-4E52-AFE8-ACA3EBF67A0B}" destId="{BA6B4853-6428-4B35-B58F-DA9B203428CF}" srcOrd="0" destOrd="1" presId="urn:microsoft.com/office/officeart/2005/8/layout/vList5"/>
    <dgm:cxn modelId="{836CB367-C15A-4ECD-A791-F85F09B59245}" type="presOf" srcId="{472CA38C-9276-4652-9E08-654E936288BC}" destId="{1036A5D1-B4E8-47C0-A963-5C8B9C58207B}" srcOrd="0" destOrd="3" presId="urn:microsoft.com/office/officeart/2005/8/layout/vList5"/>
    <dgm:cxn modelId="{353720AA-8443-4519-9D4C-BFD5E69C8AE6}" srcId="{D074E94D-FD07-4FB2-925A-548C1D7C6DC2}" destId="{5CB0812B-249C-43CC-9CEC-354C4E2CF5F7}" srcOrd="2" destOrd="0" parTransId="{2F3DD615-D168-4171-9607-22962D41343B}" sibTransId="{6CC02A22-89CB-4A3B-91EA-1D1300271BB0}"/>
    <dgm:cxn modelId="{ECC6BA3A-D695-4986-9B44-733F0E4BE733}" srcId="{5CB0812B-249C-43CC-9CEC-354C4E2CF5F7}" destId="{B6FF1001-6AD5-443D-B3BB-1FCEFC5C99FD}" srcOrd="4" destOrd="0" parTransId="{C9753987-888F-491E-B00F-D85164A0A208}" sibTransId="{D460B9C4-EDB1-451A-BB1A-5DDFF5BB83D2}"/>
    <dgm:cxn modelId="{BAC251B0-B02D-4E69-89FA-A68FEA880B49}" type="presOf" srcId="{D074E94D-FD07-4FB2-925A-548C1D7C6DC2}" destId="{693879F9-B5D4-43BF-B0DC-F8790E1D7148}" srcOrd="0" destOrd="0" presId="urn:microsoft.com/office/officeart/2005/8/layout/vList5"/>
    <dgm:cxn modelId="{9DB20679-654F-4CDA-AF0A-36D535CFA505}" type="presOf" srcId="{E1773EDD-9700-4AF3-ADF8-514E40D98CC9}" destId="{1036A5D1-B4E8-47C0-A963-5C8B9C58207B}" srcOrd="0" destOrd="1" presId="urn:microsoft.com/office/officeart/2005/8/layout/vList5"/>
    <dgm:cxn modelId="{7B6A2C6A-C81A-4A2A-A982-EFB5FE6C4A47}" type="presOf" srcId="{F29CC2B4-BE39-47F1-95AD-3BC3C0A12C96}" destId="{BA6B4853-6428-4B35-B58F-DA9B203428CF}" srcOrd="0" destOrd="2" presId="urn:microsoft.com/office/officeart/2005/8/layout/vList5"/>
    <dgm:cxn modelId="{D205438B-387C-426D-B5B4-187F5298D10F}" srcId="{96E000C4-E5EE-441B-B7E6-C8EAC5A93949}" destId="{665658CF-26F8-4788-A2B6-4DDEF35AAAA0}" srcOrd="1" destOrd="0" parTransId="{0F692C40-EF81-44BB-BA26-EBEB09A7A10D}" sibTransId="{9CC40235-92B1-4900-BADE-DE6278B4AA55}"/>
    <dgm:cxn modelId="{D5383C92-3375-4A35-B0EF-4E9BA31843EA}" type="presOf" srcId="{202F1336-E6A0-413E-B213-F34B7F19DDF7}" destId="{BA6B4853-6428-4B35-B58F-DA9B203428CF}" srcOrd="0" destOrd="0" presId="urn:microsoft.com/office/officeart/2005/8/layout/vList5"/>
    <dgm:cxn modelId="{29C719E1-6A35-4135-B019-A8DB9B577A54}" srcId="{D074E94D-FD07-4FB2-925A-548C1D7C6DC2}" destId="{79C42E9A-5FB3-47C8-B9B6-E0C13419A2BA}" srcOrd="0" destOrd="0" parTransId="{292E8291-8182-472E-BFA1-E395C99C94A2}" sibTransId="{C982C583-CCC7-4AAD-A897-0044B36E51E3}"/>
    <dgm:cxn modelId="{DEAEB70C-022E-47CB-87DF-0D1A9C655F49}" srcId="{5CB0812B-249C-43CC-9CEC-354C4E2CF5F7}" destId="{7FC02EBD-190B-48C3-B3AD-5D0BD7FB086C}" srcOrd="2" destOrd="0" parTransId="{D1345431-6F1D-449A-83F4-A453F5ADF546}" sibTransId="{12676426-1A0B-4C8E-B9D5-8826C95BAA51}"/>
    <dgm:cxn modelId="{25C12401-A342-46B4-900C-8F1859C35CEE}" srcId="{D074E94D-FD07-4FB2-925A-548C1D7C6DC2}" destId="{96E000C4-E5EE-441B-B7E6-C8EAC5A93949}" srcOrd="1" destOrd="0" parTransId="{D57AAC36-5652-4300-AC64-9FDD330D8BFB}" sibTransId="{922E14D1-252D-4290-BE10-222253172B29}"/>
    <dgm:cxn modelId="{2353903E-97FB-4B52-8E20-A707260D1757}" type="presParOf" srcId="{693879F9-B5D4-43BF-B0DC-F8790E1D7148}" destId="{D2D59349-016C-40F4-8998-A68121139992}" srcOrd="0" destOrd="0" presId="urn:microsoft.com/office/officeart/2005/8/layout/vList5"/>
    <dgm:cxn modelId="{29F300C3-3A7A-4687-8B01-1A89FF5636CE}" type="presParOf" srcId="{D2D59349-016C-40F4-8998-A68121139992}" destId="{7FEB587A-CCEF-4E2A-A653-169B06270695}" srcOrd="0" destOrd="0" presId="urn:microsoft.com/office/officeart/2005/8/layout/vList5"/>
    <dgm:cxn modelId="{188ED453-993A-438B-9D3F-3B6884790F82}" type="presParOf" srcId="{D2D59349-016C-40F4-8998-A68121139992}" destId="{BA6B4853-6428-4B35-B58F-DA9B203428CF}" srcOrd="1" destOrd="0" presId="urn:microsoft.com/office/officeart/2005/8/layout/vList5"/>
    <dgm:cxn modelId="{F995A726-60A8-4785-9555-51C34D6EED64}" type="presParOf" srcId="{693879F9-B5D4-43BF-B0DC-F8790E1D7148}" destId="{A83AEA53-25D1-4AB0-B509-4E564FFA47AC}" srcOrd="1" destOrd="0" presId="urn:microsoft.com/office/officeart/2005/8/layout/vList5"/>
    <dgm:cxn modelId="{B3997FD7-4421-4F41-88BE-8D2336DAA737}" type="presParOf" srcId="{693879F9-B5D4-43BF-B0DC-F8790E1D7148}" destId="{F4FA8EAE-F5DA-497D-8BD3-072A29640C5C}" srcOrd="2" destOrd="0" presId="urn:microsoft.com/office/officeart/2005/8/layout/vList5"/>
    <dgm:cxn modelId="{63D7E19D-9C2B-4BB0-BB21-5D38B524CBAB}" type="presParOf" srcId="{F4FA8EAE-F5DA-497D-8BD3-072A29640C5C}" destId="{89C3B10C-72E5-475D-AF05-F20F3F2E3538}" srcOrd="0" destOrd="0" presId="urn:microsoft.com/office/officeart/2005/8/layout/vList5"/>
    <dgm:cxn modelId="{5159F214-EB8E-4AA7-9EA9-9D7A8003129B}" type="presParOf" srcId="{F4FA8EAE-F5DA-497D-8BD3-072A29640C5C}" destId="{05FE1EF5-D821-47E5-8C34-90CF6ECB30D1}" srcOrd="1" destOrd="0" presId="urn:microsoft.com/office/officeart/2005/8/layout/vList5"/>
    <dgm:cxn modelId="{19BBBDBB-237C-4DB6-B421-28D252C0EE5C}" type="presParOf" srcId="{693879F9-B5D4-43BF-B0DC-F8790E1D7148}" destId="{DF35BE0D-28E0-4D4F-BBDB-D8C02CF8C9CA}" srcOrd="3" destOrd="0" presId="urn:microsoft.com/office/officeart/2005/8/layout/vList5"/>
    <dgm:cxn modelId="{36AAD44A-C253-4D02-9004-5035F941C957}" type="presParOf" srcId="{693879F9-B5D4-43BF-B0DC-F8790E1D7148}" destId="{A2708C59-65B0-4DB1-AD7D-97EF966051D0}" srcOrd="4" destOrd="0" presId="urn:microsoft.com/office/officeart/2005/8/layout/vList5"/>
    <dgm:cxn modelId="{2BB9B904-33C5-4189-8821-7858C0C85030}" type="presParOf" srcId="{A2708C59-65B0-4DB1-AD7D-97EF966051D0}" destId="{D6B1650A-408E-4730-B6D5-FDA2AC21172B}" srcOrd="0" destOrd="0" presId="urn:microsoft.com/office/officeart/2005/8/layout/vList5"/>
    <dgm:cxn modelId="{EFA09576-AE17-449B-B5A9-97ACD551D295}" type="presParOf" srcId="{A2708C59-65B0-4DB1-AD7D-97EF966051D0}" destId="{1036A5D1-B4E8-47C0-A963-5C8B9C58207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F543A3-D77E-4229-9161-D8AB74AF35BE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4BA414FF-6343-4325-A5DD-BF562CF70D50}">
      <dgm:prSet phldrT="[Text]" custT="1"/>
      <dgm:spPr/>
      <dgm:t>
        <a:bodyPr/>
        <a:lstStyle/>
        <a:p>
          <a:r>
            <a:rPr lang="en-US" sz="2400" dirty="0" smtClean="0"/>
            <a:t>Rice, </a:t>
          </a:r>
          <a:r>
            <a:rPr lang="en-US" sz="2400" dirty="0" err="1" smtClean="0"/>
            <a:t>wheat,grains</a:t>
          </a:r>
          <a:r>
            <a:rPr lang="en-US" sz="2400" dirty="0" smtClean="0"/>
            <a:t> –eat more of these</a:t>
          </a:r>
          <a:endParaRPr lang="en-US" sz="2400" dirty="0"/>
        </a:p>
      </dgm:t>
    </dgm:pt>
    <dgm:pt modelId="{740638EE-4376-4E6E-99D3-05DD00B310AD}" type="parTrans" cxnId="{FECCEEE5-8E89-4A78-B54D-352F9FC48964}">
      <dgm:prSet/>
      <dgm:spPr/>
      <dgm:t>
        <a:bodyPr/>
        <a:lstStyle/>
        <a:p>
          <a:endParaRPr lang="en-US"/>
        </a:p>
      </dgm:t>
    </dgm:pt>
    <dgm:pt modelId="{8D9C4B5A-F422-4195-90C8-D5F8B3044A73}" type="sibTrans" cxnId="{FECCEEE5-8E89-4A78-B54D-352F9FC48964}">
      <dgm:prSet/>
      <dgm:spPr/>
      <dgm:t>
        <a:bodyPr/>
        <a:lstStyle/>
        <a:p>
          <a:endParaRPr lang="en-US"/>
        </a:p>
      </dgm:t>
    </dgm:pt>
    <dgm:pt modelId="{6BF53899-7287-4829-912E-E56327199E52}">
      <dgm:prSet phldrT="[Text]"/>
      <dgm:spPr/>
      <dgm:t>
        <a:bodyPr/>
        <a:lstStyle/>
        <a:p>
          <a:r>
            <a:rPr lang="en-US" dirty="0" err="1" smtClean="0"/>
            <a:t>Fish,meat</a:t>
          </a:r>
          <a:r>
            <a:rPr lang="en-US" dirty="0" smtClean="0"/>
            <a:t> eggs and milk –eat a little</a:t>
          </a:r>
          <a:endParaRPr lang="en-US" dirty="0"/>
        </a:p>
      </dgm:t>
    </dgm:pt>
    <dgm:pt modelId="{294C7660-DA2A-455B-BBAF-653330CFEB9B}" type="parTrans" cxnId="{CB8017C5-79B6-4826-9F7C-ED72CE8DB9DA}">
      <dgm:prSet/>
      <dgm:spPr/>
      <dgm:t>
        <a:bodyPr/>
        <a:lstStyle/>
        <a:p>
          <a:endParaRPr lang="en-US"/>
        </a:p>
      </dgm:t>
    </dgm:pt>
    <dgm:pt modelId="{786DBD61-B5E2-4B27-B9EF-D9E16A6FD77D}" type="sibTrans" cxnId="{CB8017C5-79B6-4826-9F7C-ED72CE8DB9DA}">
      <dgm:prSet/>
      <dgm:spPr/>
      <dgm:t>
        <a:bodyPr/>
        <a:lstStyle/>
        <a:p>
          <a:endParaRPr lang="en-US"/>
        </a:p>
      </dgm:t>
    </dgm:pt>
    <dgm:pt modelId="{79387061-2358-44CB-BC16-BB1A2B2136F9}">
      <dgm:prSet phldrT="[Text]"/>
      <dgm:spPr/>
      <dgm:t>
        <a:bodyPr/>
        <a:lstStyle/>
        <a:p>
          <a:r>
            <a:rPr lang="en-US" dirty="0" err="1" smtClean="0"/>
            <a:t>Oil,fat,sugar</a:t>
          </a:r>
          <a:r>
            <a:rPr lang="en-US" dirty="0" smtClean="0"/>
            <a:t> salt</a:t>
          </a:r>
          <a:endParaRPr lang="en-US" dirty="0"/>
        </a:p>
      </dgm:t>
    </dgm:pt>
    <dgm:pt modelId="{C6EBACFD-3FD3-4FB6-BEC2-2B4BB411CF9F}" type="parTrans" cxnId="{47760937-1340-49B5-9C59-A81444499790}">
      <dgm:prSet/>
      <dgm:spPr/>
      <dgm:t>
        <a:bodyPr/>
        <a:lstStyle/>
        <a:p>
          <a:endParaRPr lang="en-US"/>
        </a:p>
      </dgm:t>
    </dgm:pt>
    <dgm:pt modelId="{B4B8D137-C829-4E2C-AC19-AD86FAD43078}" type="sibTrans" cxnId="{47760937-1340-49B5-9C59-A81444499790}">
      <dgm:prSet/>
      <dgm:spPr/>
      <dgm:t>
        <a:bodyPr/>
        <a:lstStyle/>
        <a:p>
          <a:endParaRPr lang="en-US"/>
        </a:p>
      </dgm:t>
    </dgm:pt>
    <dgm:pt modelId="{E2F512B4-6875-4AB5-97F6-E7AF5DFBC2B8}">
      <dgm:prSet/>
      <dgm:spPr/>
      <dgm:t>
        <a:bodyPr/>
        <a:lstStyle/>
        <a:p>
          <a:r>
            <a:rPr lang="en-US" dirty="0" smtClean="0"/>
            <a:t>Vegetables and fruits </a:t>
          </a:r>
          <a:endParaRPr lang="en-US" dirty="0"/>
        </a:p>
      </dgm:t>
    </dgm:pt>
    <dgm:pt modelId="{BEBE5EBF-1BC3-4976-840D-7DB3496A673D}" type="parTrans" cxnId="{490ED921-15C7-490E-9D2A-B28F661491F8}">
      <dgm:prSet/>
      <dgm:spPr/>
      <dgm:t>
        <a:bodyPr/>
        <a:lstStyle/>
        <a:p>
          <a:endParaRPr lang="en-US"/>
        </a:p>
      </dgm:t>
    </dgm:pt>
    <dgm:pt modelId="{E758E7FA-D296-49E8-AACA-BE2BC49F1357}" type="sibTrans" cxnId="{490ED921-15C7-490E-9D2A-B28F661491F8}">
      <dgm:prSet/>
      <dgm:spPr/>
      <dgm:t>
        <a:bodyPr/>
        <a:lstStyle/>
        <a:p>
          <a:endParaRPr lang="en-US"/>
        </a:p>
      </dgm:t>
    </dgm:pt>
    <dgm:pt modelId="{F877216A-5526-4A9B-A583-3F293E3C491D}" type="pres">
      <dgm:prSet presAssocID="{F4F543A3-D77E-4229-9161-D8AB74AF35BE}" presName="Name0" presStyleCnt="0">
        <dgm:presLayoutVars>
          <dgm:dir/>
          <dgm:animLvl val="lvl"/>
          <dgm:resizeHandles val="exact"/>
        </dgm:presLayoutVars>
      </dgm:prSet>
      <dgm:spPr/>
    </dgm:pt>
    <dgm:pt modelId="{51927E41-F034-48EA-9296-BD586C25CFD7}" type="pres">
      <dgm:prSet presAssocID="{4BA414FF-6343-4325-A5DD-BF562CF70D50}" presName="Name8" presStyleCnt="0"/>
      <dgm:spPr/>
    </dgm:pt>
    <dgm:pt modelId="{25CEBA93-263D-4A5B-BE9B-C64513421EE7}" type="pres">
      <dgm:prSet presAssocID="{4BA414FF-6343-4325-A5DD-BF562CF70D50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8131B5-8E55-457B-952E-CCAE9CAA124A}" type="pres">
      <dgm:prSet presAssocID="{4BA414FF-6343-4325-A5DD-BF562CF70D5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FC7E65-A989-4AB2-AE77-64D6A88C5751}" type="pres">
      <dgm:prSet presAssocID="{E2F512B4-6875-4AB5-97F6-E7AF5DFBC2B8}" presName="Name8" presStyleCnt="0"/>
      <dgm:spPr/>
    </dgm:pt>
    <dgm:pt modelId="{75B5598D-3730-4F99-8694-8623CBF9C538}" type="pres">
      <dgm:prSet presAssocID="{E2F512B4-6875-4AB5-97F6-E7AF5DFBC2B8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293F96-D833-48D7-B665-A9D5856CF1B0}" type="pres">
      <dgm:prSet presAssocID="{E2F512B4-6875-4AB5-97F6-E7AF5DFBC2B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60A782-2317-46D8-B47A-83DD512CB9A9}" type="pres">
      <dgm:prSet presAssocID="{6BF53899-7287-4829-912E-E56327199E52}" presName="Name8" presStyleCnt="0"/>
      <dgm:spPr/>
    </dgm:pt>
    <dgm:pt modelId="{E42B3D25-7AA3-43A7-A1E1-A48533153D4B}" type="pres">
      <dgm:prSet presAssocID="{6BF53899-7287-4829-912E-E56327199E52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9E4DCD-5B75-48E3-9C34-9BC01B2B5A88}" type="pres">
      <dgm:prSet presAssocID="{6BF53899-7287-4829-912E-E56327199E5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555611-45FB-4EF8-894A-B51F058FBD32}" type="pres">
      <dgm:prSet presAssocID="{79387061-2358-44CB-BC16-BB1A2B2136F9}" presName="Name8" presStyleCnt="0"/>
      <dgm:spPr/>
    </dgm:pt>
    <dgm:pt modelId="{DAFBD762-63A2-4927-843B-C14FBA31D58F}" type="pres">
      <dgm:prSet presAssocID="{79387061-2358-44CB-BC16-BB1A2B2136F9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C6099E-B62A-484A-B667-56EECF0369F7}" type="pres">
      <dgm:prSet presAssocID="{79387061-2358-44CB-BC16-BB1A2B2136F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CCEEE5-8E89-4A78-B54D-352F9FC48964}" srcId="{F4F543A3-D77E-4229-9161-D8AB74AF35BE}" destId="{4BA414FF-6343-4325-A5DD-BF562CF70D50}" srcOrd="0" destOrd="0" parTransId="{740638EE-4376-4E6E-99D3-05DD00B310AD}" sibTransId="{8D9C4B5A-F422-4195-90C8-D5F8B3044A73}"/>
    <dgm:cxn modelId="{1FC51164-9858-4359-BB1A-DBECFB0A4A56}" type="presOf" srcId="{4BA414FF-6343-4325-A5DD-BF562CF70D50}" destId="{E28131B5-8E55-457B-952E-CCAE9CAA124A}" srcOrd="1" destOrd="0" presId="urn:microsoft.com/office/officeart/2005/8/layout/pyramid3"/>
    <dgm:cxn modelId="{47760937-1340-49B5-9C59-A81444499790}" srcId="{F4F543A3-D77E-4229-9161-D8AB74AF35BE}" destId="{79387061-2358-44CB-BC16-BB1A2B2136F9}" srcOrd="3" destOrd="0" parTransId="{C6EBACFD-3FD3-4FB6-BEC2-2B4BB411CF9F}" sibTransId="{B4B8D137-C829-4E2C-AC19-AD86FAD43078}"/>
    <dgm:cxn modelId="{3EFB859D-9B29-47B7-A378-18F87F0B6246}" type="presOf" srcId="{79387061-2358-44CB-BC16-BB1A2B2136F9}" destId="{44C6099E-B62A-484A-B667-56EECF0369F7}" srcOrd="1" destOrd="0" presId="urn:microsoft.com/office/officeart/2005/8/layout/pyramid3"/>
    <dgm:cxn modelId="{DA71E185-7D64-4038-A6F2-1492E002EECA}" type="presOf" srcId="{E2F512B4-6875-4AB5-97F6-E7AF5DFBC2B8}" destId="{05293F96-D833-48D7-B665-A9D5856CF1B0}" srcOrd="1" destOrd="0" presId="urn:microsoft.com/office/officeart/2005/8/layout/pyramid3"/>
    <dgm:cxn modelId="{ED03FAEF-F37C-4A4A-B4C4-E0B8F45D21A9}" type="presOf" srcId="{F4F543A3-D77E-4229-9161-D8AB74AF35BE}" destId="{F877216A-5526-4A9B-A583-3F293E3C491D}" srcOrd="0" destOrd="0" presId="urn:microsoft.com/office/officeart/2005/8/layout/pyramid3"/>
    <dgm:cxn modelId="{41A72E2E-232C-4AB0-9DCD-59207495608B}" type="presOf" srcId="{6BF53899-7287-4829-912E-E56327199E52}" destId="{B39E4DCD-5B75-48E3-9C34-9BC01B2B5A88}" srcOrd="1" destOrd="0" presId="urn:microsoft.com/office/officeart/2005/8/layout/pyramid3"/>
    <dgm:cxn modelId="{259F1F73-B9D2-4056-ABBD-EEEC6273A382}" type="presOf" srcId="{6BF53899-7287-4829-912E-E56327199E52}" destId="{E42B3D25-7AA3-43A7-A1E1-A48533153D4B}" srcOrd="0" destOrd="0" presId="urn:microsoft.com/office/officeart/2005/8/layout/pyramid3"/>
    <dgm:cxn modelId="{B6961E7E-6877-479D-9C57-DD8D7C37FDF0}" type="presOf" srcId="{79387061-2358-44CB-BC16-BB1A2B2136F9}" destId="{DAFBD762-63A2-4927-843B-C14FBA31D58F}" srcOrd="0" destOrd="0" presId="urn:microsoft.com/office/officeart/2005/8/layout/pyramid3"/>
    <dgm:cxn modelId="{668A417F-D9DF-422A-A84A-482D6287746B}" type="presOf" srcId="{E2F512B4-6875-4AB5-97F6-E7AF5DFBC2B8}" destId="{75B5598D-3730-4F99-8694-8623CBF9C538}" srcOrd="0" destOrd="0" presId="urn:microsoft.com/office/officeart/2005/8/layout/pyramid3"/>
    <dgm:cxn modelId="{490ED921-15C7-490E-9D2A-B28F661491F8}" srcId="{F4F543A3-D77E-4229-9161-D8AB74AF35BE}" destId="{E2F512B4-6875-4AB5-97F6-E7AF5DFBC2B8}" srcOrd="1" destOrd="0" parTransId="{BEBE5EBF-1BC3-4976-840D-7DB3496A673D}" sibTransId="{E758E7FA-D296-49E8-AACA-BE2BC49F1357}"/>
    <dgm:cxn modelId="{7269D5EB-FB0B-46E4-A539-CCEF85EAEBF6}" type="presOf" srcId="{4BA414FF-6343-4325-A5DD-BF562CF70D50}" destId="{25CEBA93-263D-4A5B-BE9B-C64513421EE7}" srcOrd="0" destOrd="0" presId="urn:microsoft.com/office/officeart/2005/8/layout/pyramid3"/>
    <dgm:cxn modelId="{CB8017C5-79B6-4826-9F7C-ED72CE8DB9DA}" srcId="{F4F543A3-D77E-4229-9161-D8AB74AF35BE}" destId="{6BF53899-7287-4829-912E-E56327199E52}" srcOrd="2" destOrd="0" parTransId="{294C7660-DA2A-455B-BBAF-653330CFEB9B}" sibTransId="{786DBD61-B5E2-4B27-B9EF-D9E16A6FD77D}"/>
    <dgm:cxn modelId="{CB2AC246-E508-428C-BC2E-303AE1C1D607}" type="presParOf" srcId="{F877216A-5526-4A9B-A583-3F293E3C491D}" destId="{51927E41-F034-48EA-9296-BD586C25CFD7}" srcOrd="0" destOrd="0" presId="urn:microsoft.com/office/officeart/2005/8/layout/pyramid3"/>
    <dgm:cxn modelId="{73DE7F92-6A11-485C-9B2C-455BB00AD9FE}" type="presParOf" srcId="{51927E41-F034-48EA-9296-BD586C25CFD7}" destId="{25CEBA93-263D-4A5B-BE9B-C64513421EE7}" srcOrd="0" destOrd="0" presId="urn:microsoft.com/office/officeart/2005/8/layout/pyramid3"/>
    <dgm:cxn modelId="{0BDAA988-45DF-4444-83D6-12FFE53FFFCE}" type="presParOf" srcId="{51927E41-F034-48EA-9296-BD586C25CFD7}" destId="{E28131B5-8E55-457B-952E-CCAE9CAA124A}" srcOrd="1" destOrd="0" presId="urn:microsoft.com/office/officeart/2005/8/layout/pyramid3"/>
    <dgm:cxn modelId="{CF61D10F-188F-47F2-83DE-AA39315E71EC}" type="presParOf" srcId="{F877216A-5526-4A9B-A583-3F293E3C491D}" destId="{89FC7E65-A989-4AB2-AE77-64D6A88C5751}" srcOrd="1" destOrd="0" presId="urn:microsoft.com/office/officeart/2005/8/layout/pyramid3"/>
    <dgm:cxn modelId="{300127F3-BBD9-419B-9EE2-3599D4C61219}" type="presParOf" srcId="{89FC7E65-A989-4AB2-AE77-64D6A88C5751}" destId="{75B5598D-3730-4F99-8694-8623CBF9C538}" srcOrd="0" destOrd="0" presId="urn:microsoft.com/office/officeart/2005/8/layout/pyramid3"/>
    <dgm:cxn modelId="{E924A0CE-7F8E-4CFE-9D28-85747752D56C}" type="presParOf" srcId="{89FC7E65-A989-4AB2-AE77-64D6A88C5751}" destId="{05293F96-D833-48D7-B665-A9D5856CF1B0}" srcOrd="1" destOrd="0" presId="urn:microsoft.com/office/officeart/2005/8/layout/pyramid3"/>
    <dgm:cxn modelId="{3848540B-50DB-4D81-9884-08C4E38D5588}" type="presParOf" srcId="{F877216A-5526-4A9B-A583-3F293E3C491D}" destId="{2760A782-2317-46D8-B47A-83DD512CB9A9}" srcOrd="2" destOrd="0" presId="urn:microsoft.com/office/officeart/2005/8/layout/pyramid3"/>
    <dgm:cxn modelId="{875D4057-EBED-4BE6-A577-6B04DA44ECCD}" type="presParOf" srcId="{2760A782-2317-46D8-B47A-83DD512CB9A9}" destId="{E42B3D25-7AA3-43A7-A1E1-A48533153D4B}" srcOrd="0" destOrd="0" presId="urn:microsoft.com/office/officeart/2005/8/layout/pyramid3"/>
    <dgm:cxn modelId="{DCB45FB0-5B6B-437D-98CA-28E08251676D}" type="presParOf" srcId="{2760A782-2317-46D8-B47A-83DD512CB9A9}" destId="{B39E4DCD-5B75-48E3-9C34-9BC01B2B5A88}" srcOrd="1" destOrd="0" presId="urn:microsoft.com/office/officeart/2005/8/layout/pyramid3"/>
    <dgm:cxn modelId="{74D1B499-0E4A-43F4-977A-B691E46573DA}" type="presParOf" srcId="{F877216A-5526-4A9B-A583-3F293E3C491D}" destId="{B8555611-45FB-4EF8-894A-B51F058FBD32}" srcOrd="3" destOrd="0" presId="urn:microsoft.com/office/officeart/2005/8/layout/pyramid3"/>
    <dgm:cxn modelId="{B78960E4-C2C1-4F0E-9F97-9B0568E2947A}" type="presParOf" srcId="{B8555611-45FB-4EF8-894A-B51F058FBD32}" destId="{DAFBD762-63A2-4927-843B-C14FBA31D58F}" srcOrd="0" destOrd="0" presId="urn:microsoft.com/office/officeart/2005/8/layout/pyramid3"/>
    <dgm:cxn modelId="{40D8089B-2DE7-4962-B41C-1DC83BEFD655}" type="presParOf" srcId="{B8555611-45FB-4EF8-894A-B51F058FBD32}" destId="{44C6099E-B62A-484A-B667-56EECF0369F7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053C26-35F5-415D-91F3-F905040DE2F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62F23CA-E35B-46DC-AAA3-7635C65FACA8}">
      <dgm:prSet phldrT="[Text]" custT="1"/>
      <dgm:spPr/>
      <dgm:t>
        <a:bodyPr/>
        <a:lstStyle/>
        <a:p>
          <a:r>
            <a:rPr lang="en-US" sz="2000" dirty="0" err="1" smtClean="0"/>
            <a:t>Chlorpropamide</a:t>
          </a:r>
          <a:r>
            <a:rPr lang="en-US" sz="2000" dirty="0" smtClean="0"/>
            <a:t>,</a:t>
          </a:r>
        </a:p>
        <a:p>
          <a:r>
            <a:rPr lang="en-US" sz="2000" dirty="0" err="1" smtClean="0"/>
            <a:t>Glyclamide</a:t>
          </a:r>
          <a:endParaRPr lang="en-US" sz="2000" dirty="0" smtClean="0"/>
        </a:p>
        <a:p>
          <a:r>
            <a:rPr lang="en-US" sz="2000" dirty="0" err="1" smtClean="0"/>
            <a:t>tolazamide</a:t>
          </a:r>
          <a:endParaRPr lang="en-US" sz="2000" dirty="0"/>
        </a:p>
      </dgm:t>
    </dgm:pt>
    <dgm:pt modelId="{F7EBDE1C-C0C8-4F16-8D3D-0749C4DADA23}" type="parTrans" cxnId="{5F40D4AA-D45A-4A7B-B27D-A5E6ED2C165E}">
      <dgm:prSet/>
      <dgm:spPr/>
      <dgm:t>
        <a:bodyPr/>
        <a:lstStyle/>
        <a:p>
          <a:endParaRPr lang="en-US"/>
        </a:p>
      </dgm:t>
    </dgm:pt>
    <dgm:pt modelId="{8A0F3A3F-EB6D-46A0-8E49-341B08B5C2E0}" type="sibTrans" cxnId="{5F40D4AA-D45A-4A7B-B27D-A5E6ED2C165E}">
      <dgm:prSet/>
      <dgm:spPr/>
      <dgm:t>
        <a:bodyPr/>
        <a:lstStyle/>
        <a:p>
          <a:endParaRPr lang="en-US"/>
        </a:p>
      </dgm:t>
    </dgm:pt>
    <dgm:pt modelId="{81BA8A52-D00D-4ED0-8FDE-7810544EC81B}">
      <dgm:prSet phldrT="[Text]" custT="1"/>
      <dgm:spPr/>
      <dgm:t>
        <a:bodyPr/>
        <a:lstStyle/>
        <a:p>
          <a:r>
            <a:rPr lang="en-US" sz="2000" dirty="0" err="1" smtClean="0"/>
            <a:t>Glibenclamide</a:t>
          </a:r>
          <a:endParaRPr lang="en-US" sz="2000" dirty="0" smtClean="0"/>
        </a:p>
        <a:p>
          <a:r>
            <a:rPr lang="en-US" sz="2000" dirty="0" err="1" smtClean="0"/>
            <a:t>Glipizide</a:t>
          </a:r>
          <a:endParaRPr lang="en-US" sz="2000" dirty="0" smtClean="0"/>
        </a:p>
        <a:p>
          <a:r>
            <a:rPr lang="en-US" sz="2000" dirty="0" err="1" smtClean="0"/>
            <a:t>gliclazide</a:t>
          </a:r>
          <a:endParaRPr lang="en-US" sz="2000" dirty="0"/>
        </a:p>
      </dgm:t>
    </dgm:pt>
    <dgm:pt modelId="{2ABDF443-D3D1-4F5B-BA01-25EFD4A13B4E}" type="parTrans" cxnId="{64EA867C-693D-4201-A721-D1B4D378583C}">
      <dgm:prSet/>
      <dgm:spPr/>
      <dgm:t>
        <a:bodyPr/>
        <a:lstStyle/>
        <a:p>
          <a:endParaRPr lang="en-US"/>
        </a:p>
      </dgm:t>
    </dgm:pt>
    <dgm:pt modelId="{722B8F27-F7BC-46C5-8144-84A055CB1ABC}" type="sibTrans" cxnId="{64EA867C-693D-4201-A721-D1B4D378583C}">
      <dgm:prSet/>
      <dgm:spPr/>
      <dgm:t>
        <a:bodyPr/>
        <a:lstStyle/>
        <a:p>
          <a:endParaRPr lang="en-US"/>
        </a:p>
      </dgm:t>
    </dgm:pt>
    <dgm:pt modelId="{FE0EA62C-A5C2-4718-B3D8-B7F9811CB30C}">
      <dgm:prSet phldrT="[Text]" custT="1"/>
      <dgm:spPr/>
      <dgm:t>
        <a:bodyPr/>
        <a:lstStyle/>
        <a:p>
          <a:r>
            <a:rPr lang="en-US" sz="2000" dirty="0" err="1" smtClean="0"/>
            <a:t>glimepiride</a:t>
          </a:r>
          <a:endParaRPr lang="en-US" sz="2000" dirty="0"/>
        </a:p>
      </dgm:t>
    </dgm:pt>
    <dgm:pt modelId="{4694E6B6-DFBB-45C9-AEA5-73FAC8D05C37}" type="parTrans" cxnId="{6E52CF81-B8CD-42A6-928E-9787FA35250C}">
      <dgm:prSet/>
      <dgm:spPr/>
      <dgm:t>
        <a:bodyPr/>
        <a:lstStyle/>
        <a:p>
          <a:endParaRPr lang="en-US"/>
        </a:p>
      </dgm:t>
    </dgm:pt>
    <dgm:pt modelId="{8F6495B6-A6DD-41AA-837F-6B5583F0D4C4}" type="sibTrans" cxnId="{6E52CF81-B8CD-42A6-928E-9787FA35250C}">
      <dgm:prSet/>
      <dgm:spPr/>
      <dgm:t>
        <a:bodyPr/>
        <a:lstStyle/>
        <a:p>
          <a:endParaRPr lang="en-US"/>
        </a:p>
      </dgm:t>
    </dgm:pt>
    <dgm:pt modelId="{117037AC-2CA8-4500-84E8-44B11C0FEACF}" type="pres">
      <dgm:prSet presAssocID="{54053C26-35F5-415D-91F3-F905040DE2F5}" presName="CompostProcess" presStyleCnt="0">
        <dgm:presLayoutVars>
          <dgm:dir/>
          <dgm:resizeHandles val="exact"/>
        </dgm:presLayoutVars>
      </dgm:prSet>
      <dgm:spPr/>
    </dgm:pt>
    <dgm:pt modelId="{DF4C2755-0438-4532-9F0E-30CE6D56323B}" type="pres">
      <dgm:prSet presAssocID="{54053C26-35F5-415D-91F3-F905040DE2F5}" presName="arrow" presStyleLbl="bgShp" presStyleIdx="0" presStyleCnt="1"/>
      <dgm:spPr/>
    </dgm:pt>
    <dgm:pt modelId="{533380E3-27F8-4C2F-B412-E6015C5A1DD4}" type="pres">
      <dgm:prSet presAssocID="{54053C26-35F5-415D-91F3-F905040DE2F5}" presName="linearProcess" presStyleCnt="0"/>
      <dgm:spPr/>
    </dgm:pt>
    <dgm:pt modelId="{7B7A85E8-F232-4889-A890-93AE364C6DE4}" type="pres">
      <dgm:prSet presAssocID="{C62F23CA-E35B-46DC-AAA3-7635C65FACA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74ED6D-6F90-4BBB-9F01-01352A4749CB}" type="pres">
      <dgm:prSet presAssocID="{8A0F3A3F-EB6D-46A0-8E49-341B08B5C2E0}" presName="sibTrans" presStyleCnt="0"/>
      <dgm:spPr/>
    </dgm:pt>
    <dgm:pt modelId="{28663459-5445-4AA7-A528-542D1DBE33DB}" type="pres">
      <dgm:prSet presAssocID="{81BA8A52-D00D-4ED0-8FDE-7810544EC81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227E61-675A-4C8D-9530-4EA374DAB42F}" type="pres">
      <dgm:prSet presAssocID="{722B8F27-F7BC-46C5-8144-84A055CB1ABC}" presName="sibTrans" presStyleCnt="0"/>
      <dgm:spPr/>
    </dgm:pt>
    <dgm:pt modelId="{80D5D50B-5E36-4316-A728-B8A7431C46F5}" type="pres">
      <dgm:prSet presAssocID="{FE0EA62C-A5C2-4718-B3D8-B7F9811CB30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331B8A-97CF-47EC-8223-E68F9A1B93DD}" type="presOf" srcId="{54053C26-35F5-415D-91F3-F905040DE2F5}" destId="{117037AC-2CA8-4500-84E8-44B11C0FEACF}" srcOrd="0" destOrd="0" presId="urn:microsoft.com/office/officeart/2005/8/layout/hProcess9"/>
    <dgm:cxn modelId="{17C1BA6E-3DAD-4D63-A6F8-089EBB6BBF23}" type="presOf" srcId="{81BA8A52-D00D-4ED0-8FDE-7810544EC81B}" destId="{28663459-5445-4AA7-A528-542D1DBE33DB}" srcOrd="0" destOrd="0" presId="urn:microsoft.com/office/officeart/2005/8/layout/hProcess9"/>
    <dgm:cxn modelId="{5F40D4AA-D45A-4A7B-B27D-A5E6ED2C165E}" srcId="{54053C26-35F5-415D-91F3-F905040DE2F5}" destId="{C62F23CA-E35B-46DC-AAA3-7635C65FACA8}" srcOrd="0" destOrd="0" parTransId="{F7EBDE1C-C0C8-4F16-8D3D-0749C4DADA23}" sibTransId="{8A0F3A3F-EB6D-46A0-8E49-341B08B5C2E0}"/>
    <dgm:cxn modelId="{6E52CF81-B8CD-42A6-928E-9787FA35250C}" srcId="{54053C26-35F5-415D-91F3-F905040DE2F5}" destId="{FE0EA62C-A5C2-4718-B3D8-B7F9811CB30C}" srcOrd="2" destOrd="0" parTransId="{4694E6B6-DFBB-45C9-AEA5-73FAC8D05C37}" sibTransId="{8F6495B6-A6DD-41AA-837F-6B5583F0D4C4}"/>
    <dgm:cxn modelId="{64EA867C-693D-4201-A721-D1B4D378583C}" srcId="{54053C26-35F5-415D-91F3-F905040DE2F5}" destId="{81BA8A52-D00D-4ED0-8FDE-7810544EC81B}" srcOrd="1" destOrd="0" parTransId="{2ABDF443-D3D1-4F5B-BA01-25EFD4A13B4E}" sibTransId="{722B8F27-F7BC-46C5-8144-84A055CB1ABC}"/>
    <dgm:cxn modelId="{CCFA21BF-90CA-4B9B-B0AD-8A534BE82437}" type="presOf" srcId="{FE0EA62C-A5C2-4718-B3D8-B7F9811CB30C}" destId="{80D5D50B-5E36-4316-A728-B8A7431C46F5}" srcOrd="0" destOrd="0" presId="urn:microsoft.com/office/officeart/2005/8/layout/hProcess9"/>
    <dgm:cxn modelId="{4BE7EDF4-B592-48C7-AB6B-98E0E65B12CB}" type="presOf" srcId="{C62F23CA-E35B-46DC-AAA3-7635C65FACA8}" destId="{7B7A85E8-F232-4889-A890-93AE364C6DE4}" srcOrd="0" destOrd="0" presId="urn:microsoft.com/office/officeart/2005/8/layout/hProcess9"/>
    <dgm:cxn modelId="{4E788686-20A3-4B23-906F-EB99EDB09089}" type="presParOf" srcId="{117037AC-2CA8-4500-84E8-44B11C0FEACF}" destId="{DF4C2755-0438-4532-9F0E-30CE6D56323B}" srcOrd="0" destOrd="0" presId="urn:microsoft.com/office/officeart/2005/8/layout/hProcess9"/>
    <dgm:cxn modelId="{2E6EDEB8-DDAD-4A10-85D5-BA78E34FA007}" type="presParOf" srcId="{117037AC-2CA8-4500-84E8-44B11C0FEACF}" destId="{533380E3-27F8-4C2F-B412-E6015C5A1DD4}" srcOrd="1" destOrd="0" presId="urn:microsoft.com/office/officeart/2005/8/layout/hProcess9"/>
    <dgm:cxn modelId="{B9AD8F1F-4C80-4EC1-B6F9-671E717EB6DF}" type="presParOf" srcId="{533380E3-27F8-4C2F-B412-E6015C5A1DD4}" destId="{7B7A85E8-F232-4889-A890-93AE364C6DE4}" srcOrd="0" destOrd="0" presId="urn:microsoft.com/office/officeart/2005/8/layout/hProcess9"/>
    <dgm:cxn modelId="{4FB771A2-F5EB-4848-9447-3B2A9B1DB4C3}" type="presParOf" srcId="{533380E3-27F8-4C2F-B412-E6015C5A1DD4}" destId="{2574ED6D-6F90-4BBB-9F01-01352A4749CB}" srcOrd="1" destOrd="0" presId="urn:microsoft.com/office/officeart/2005/8/layout/hProcess9"/>
    <dgm:cxn modelId="{0D011DE6-F2EC-4824-AC00-433ED6CD6B1C}" type="presParOf" srcId="{533380E3-27F8-4C2F-B412-E6015C5A1DD4}" destId="{28663459-5445-4AA7-A528-542D1DBE33DB}" srcOrd="2" destOrd="0" presId="urn:microsoft.com/office/officeart/2005/8/layout/hProcess9"/>
    <dgm:cxn modelId="{20E99445-43FD-479B-8029-BF2E411F1861}" type="presParOf" srcId="{533380E3-27F8-4C2F-B412-E6015C5A1DD4}" destId="{58227E61-675A-4C8D-9530-4EA374DAB42F}" srcOrd="3" destOrd="0" presId="urn:microsoft.com/office/officeart/2005/8/layout/hProcess9"/>
    <dgm:cxn modelId="{8B98DE18-7B2B-4FBF-B636-327CA7A3DD22}" type="presParOf" srcId="{533380E3-27F8-4C2F-B412-E6015C5A1DD4}" destId="{80D5D50B-5E36-4316-A728-B8A7431C46F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1C1D4C5-F61F-4004-8005-AC0C94EA6D8C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EE62B13-F886-4FE4-ABA4-3905706EF4B3}">
      <dgm:prSet phldrT="[Text]" custT="1"/>
      <dgm:spPr/>
      <dgm:t>
        <a:bodyPr/>
        <a:lstStyle/>
        <a:p>
          <a:r>
            <a:rPr lang="en-US" sz="3200" dirty="0" smtClean="0"/>
            <a:t>SU</a:t>
          </a:r>
          <a:endParaRPr lang="en-US" sz="3200" dirty="0"/>
        </a:p>
      </dgm:t>
    </dgm:pt>
    <dgm:pt modelId="{506A4ED8-A857-4B5B-8F86-52F91EA4DF09}" type="parTrans" cxnId="{FDEE164C-C388-4E16-984C-AA17105F14A2}">
      <dgm:prSet/>
      <dgm:spPr/>
      <dgm:t>
        <a:bodyPr/>
        <a:lstStyle/>
        <a:p>
          <a:endParaRPr lang="en-US"/>
        </a:p>
      </dgm:t>
    </dgm:pt>
    <dgm:pt modelId="{4D5F852F-C6F9-4C3A-A2CE-4D3A1279C1DC}" type="sibTrans" cxnId="{FDEE164C-C388-4E16-984C-AA17105F14A2}">
      <dgm:prSet/>
      <dgm:spPr/>
      <dgm:t>
        <a:bodyPr/>
        <a:lstStyle/>
        <a:p>
          <a:endParaRPr lang="en-US"/>
        </a:p>
      </dgm:t>
    </dgm:pt>
    <dgm:pt modelId="{9626FBA5-F93D-41AA-93FE-E7DE4A16682F}">
      <dgm:prSet phldrT="[Text]" custT="1"/>
      <dgm:spPr/>
      <dgm:t>
        <a:bodyPr/>
        <a:lstStyle/>
        <a:p>
          <a:endParaRPr lang="en-US" sz="2000" u="sng" dirty="0" smtClean="0"/>
        </a:p>
        <a:p>
          <a:r>
            <a:rPr lang="en-US" sz="2000" u="sng" dirty="0" err="1" smtClean="0"/>
            <a:t>Glimepiride</a:t>
          </a:r>
          <a:endParaRPr lang="en-US" sz="2000" u="sng" dirty="0" smtClean="0"/>
        </a:p>
        <a:p>
          <a:r>
            <a:rPr lang="en-US" sz="1800" u="none" dirty="0" smtClean="0"/>
            <a:t>DOA- 24hrs</a:t>
          </a:r>
          <a:endParaRPr lang="en-US" sz="2000" u="none" dirty="0" smtClean="0"/>
        </a:p>
        <a:p>
          <a:r>
            <a:rPr lang="en-US" sz="2000" u="none" dirty="0" smtClean="0"/>
            <a:t>Once daily dose</a:t>
          </a:r>
        </a:p>
      </dgm:t>
    </dgm:pt>
    <dgm:pt modelId="{849EE0EA-9B44-43C7-A426-8969C542A56A}" type="parTrans" cxnId="{55B3A813-0DCD-4852-88BE-F1765D997908}">
      <dgm:prSet/>
      <dgm:spPr/>
      <dgm:t>
        <a:bodyPr/>
        <a:lstStyle/>
        <a:p>
          <a:endParaRPr lang="en-US"/>
        </a:p>
      </dgm:t>
    </dgm:pt>
    <dgm:pt modelId="{06C463CC-EF88-4E7C-8B32-1898CAA99011}" type="sibTrans" cxnId="{55B3A813-0DCD-4852-88BE-F1765D997908}">
      <dgm:prSet/>
      <dgm:spPr/>
      <dgm:t>
        <a:bodyPr/>
        <a:lstStyle/>
        <a:p>
          <a:endParaRPr lang="en-US"/>
        </a:p>
      </dgm:t>
    </dgm:pt>
    <dgm:pt modelId="{2DC3243C-19B1-4BF8-8A4E-2BDDF529AB49}">
      <dgm:prSet phldrT="[Text]"/>
      <dgm:spPr/>
      <dgm:t>
        <a:bodyPr/>
        <a:lstStyle/>
        <a:p>
          <a:r>
            <a:rPr lang="en-US" dirty="0" err="1" smtClean="0"/>
            <a:t>Gliclazide</a:t>
          </a:r>
          <a:endParaRPr lang="en-US" dirty="0" smtClean="0"/>
        </a:p>
        <a:p>
          <a:r>
            <a:rPr lang="en-US" dirty="0" smtClean="0"/>
            <a:t>DOA- 12hrs</a:t>
          </a:r>
        </a:p>
        <a:p>
          <a:r>
            <a:rPr lang="en-US" dirty="0" smtClean="0"/>
            <a:t>Twice daily dose</a:t>
          </a:r>
          <a:endParaRPr lang="en-US" dirty="0"/>
        </a:p>
      </dgm:t>
    </dgm:pt>
    <dgm:pt modelId="{7D8F9C20-A1B3-42C0-ACCA-C88B57C35C1F}" type="parTrans" cxnId="{D4E9BDBC-9C72-4B48-9BB8-A13A0A564737}">
      <dgm:prSet/>
      <dgm:spPr/>
      <dgm:t>
        <a:bodyPr/>
        <a:lstStyle/>
        <a:p>
          <a:endParaRPr lang="en-US"/>
        </a:p>
      </dgm:t>
    </dgm:pt>
    <dgm:pt modelId="{6823F813-01DA-4B1C-A76C-5A53E09BAD06}" type="sibTrans" cxnId="{D4E9BDBC-9C72-4B48-9BB8-A13A0A564737}">
      <dgm:prSet/>
      <dgm:spPr/>
      <dgm:t>
        <a:bodyPr/>
        <a:lstStyle/>
        <a:p>
          <a:endParaRPr lang="en-US"/>
        </a:p>
      </dgm:t>
    </dgm:pt>
    <dgm:pt modelId="{85A4A3E4-FCDB-4872-A86E-CFF8A9087DE8}">
      <dgm:prSet phldrT="[Text]"/>
      <dgm:spPr/>
      <dgm:t>
        <a:bodyPr/>
        <a:lstStyle/>
        <a:p>
          <a:r>
            <a:rPr lang="en-US" dirty="0" err="1" smtClean="0"/>
            <a:t>Glipizide</a:t>
          </a:r>
          <a:endParaRPr lang="en-US" dirty="0" smtClean="0"/>
        </a:p>
        <a:p>
          <a:r>
            <a:rPr lang="en-US" dirty="0" smtClean="0"/>
            <a:t>DOA 12 hrs</a:t>
          </a:r>
        </a:p>
        <a:p>
          <a:r>
            <a:rPr lang="en-US" dirty="0" smtClean="0"/>
            <a:t>Twice daily dose</a:t>
          </a:r>
          <a:endParaRPr lang="en-US" dirty="0"/>
        </a:p>
      </dgm:t>
    </dgm:pt>
    <dgm:pt modelId="{C38776D5-F8D0-4487-BDB9-1E49ADAD0893}" type="parTrans" cxnId="{246E9759-6412-46D1-B536-E95DC117C687}">
      <dgm:prSet/>
      <dgm:spPr/>
      <dgm:t>
        <a:bodyPr/>
        <a:lstStyle/>
        <a:p>
          <a:endParaRPr lang="en-US"/>
        </a:p>
      </dgm:t>
    </dgm:pt>
    <dgm:pt modelId="{A51E7901-909C-44EF-8E17-8016F78C5374}" type="sibTrans" cxnId="{246E9759-6412-46D1-B536-E95DC117C687}">
      <dgm:prSet/>
      <dgm:spPr/>
      <dgm:t>
        <a:bodyPr/>
        <a:lstStyle/>
        <a:p>
          <a:endParaRPr lang="en-US"/>
        </a:p>
      </dgm:t>
    </dgm:pt>
    <dgm:pt modelId="{3D67F53C-DE4C-4B3B-B622-EA381D118394}">
      <dgm:prSet phldrT="[Text]"/>
      <dgm:spPr/>
      <dgm:t>
        <a:bodyPr/>
        <a:lstStyle/>
        <a:p>
          <a:r>
            <a:rPr lang="en-US" dirty="0" err="1" smtClean="0"/>
            <a:t>Glibenclamide</a:t>
          </a:r>
          <a:endParaRPr lang="en-US" dirty="0" smtClean="0"/>
        </a:p>
        <a:p>
          <a:r>
            <a:rPr lang="en-US" dirty="0" smtClean="0"/>
            <a:t>DOA -16 to 24</a:t>
          </a:r>
          <a:endParaRPr lang="en-US" dirty="0"/>
        </a:p>
      </dgm:t>
    </dgm:pt>
    <dgm:pt modelId="{FC99F9E4-F396-4D9A-A86D-8ABC5685197F}" type="parTrans" cxnId="{1E48D290-6401-4957-BD54-6C31CC5A099C}">
      <dgm:prSet/>
      <dgm:spPr/>
      <dgm:t>
        <a:bodyPr/>
        <a:lstStyle/>
        <a:p>
          <a:endParaRPr lang="en-US"/>
        </a:p>
      </dgm:t>
    </dgm:pt>
    <dgm:pt modelId="{7FA61936-E78B-47A2-A25A-B7B93C189E34}" type="sibTrans" cxnId="{1E48D290-6401-4957-BD54-6C31CC5A099C}">
      <dgm:prSet/>
      <dgm:spPr/>
      <dgm:t>
        <a:bodyPr/>
        <a:lstStyle/>
        <a:p>
          <a:endParaRPr lang="en-US"/>
        </a:p>
      </dgm:t>
    </dgm:pt>
    <dgm:pt modelId="{0A7CC243-CA42-4804-A9C9-4207A621DEB7}" type="pres">
      <dgm:prSet presAssocID="{71C1D4C5-F61F-4004-8005-AC0C94EA6D8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DC328E-4F9E-4873-A737-E98B6D9D41E8}" type="pres">
      <dgm:prSet presAssocID="{71C1D4C5-F61F-4004-8005-AC0C94EA6D8C}" presName="matrix" presStyleCnt="0"/>
      <dgm:spPr/>
    </dgm:pt>
    <dgm:pt modelId="{5979B3E4-1805-4CE8-8FF0-686E40F1FD10}" type="pres">
      <dgm:prSet presAssocID="{71C1D4C5-F61F-4004-8005-AC0C94EA6D8C}" presName="tile1" presStyleLbl="node1" presStyleIdx="0" presStyleCnt="4"/>
      <dgm:spPr/>
      <dgm:t>
        <a:bodyPr/>
        <a:lstStyle/>
        <a:p>
          <a:endParaRPr lang="en-US"/>
        </a:p>
      </dgm:t>
    </dgm:pt>
    <dgm:pt modelId="{F0E9571C-C4D2-4737-BEA9-3C744781E18C}" type="pres">
      <dgm:prSet presAssocID="{71C1D4C5-F61F-4004-8005-AC0C94EA6D8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0B6562-F786-45E3-8B4A-AB19250ACC44}" type="pres">
      <dgm:prSet presAssocID="{71C1D4C5-F61F-4004-8005-AC0C94EA6D8C}" presName="tile2" presStyleLbl="node1" presStyleIdx="1" presStyleCnt="4"/>
      <dgm:spPr/>
      <dgm:t>
        <a:bodyPr/>
        <a:lstStyle/>
        <a:p>
          <a:endParaRPr lang="en-US"/>
        </a:p>
      </dgm:t>
    </dgm:pt>
    <dgm:pt modelId="{FE472F63-C524-4BD4-9BDA-353881576C3B}" type="pres">
      <dgm:prSet presAssocID="{71C1D4C5-F61F-4004-8005-AC0C94EA6D8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0914AC-8D94-48A6-BAF4-7D77CF05F256}" type="pres">
      <dgm:prSet presAssocID="{71C1D4C5-F61F-4004-8005-AC0C94EA6D8C}" presName="tile3" presStyleLbl="node1" presStyleIdx="2" presStyleCnt="4" custLinFactNeighborX="-1852" custLinFactNeighborY="-456"/>
      <dgm:spPr/>
      <dgm:t>
        <a:bodyPr/>
        <a:lstStyle/>
        <a:p>
          <a:endParaRPr lang="en-US"/>
        </a:p>
      </dgm:t>
    </dgm:pt>
    <dgm:pt modelId="{2210EAA1-7C22-488A-89C6-A41FA309B246}" type="pres">
      <dgm:prSet presAssocID="{71C1D4C5-F61F-4004-8005-AC0C94EA6D8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AD3E6E-27E4-47F9-9336-9FD0DF5DD422}" type="pres">
      <dgm:prSet presAssocID="{71C1D4C5-F61F-4004-8005-AC0C94EA6D8C}" presName="tile4" presStyleLbl="node1" presStyleIdx="3" presStyleCnt="4"/>
      <dgm:spPr/>
      <dgm:t>
        <a:bodyPr/>
        <a:lstStyle/>
        <a:p>
          <a:endParaRPr lang="en-US"/>
        </a:p>
      </dgm:t>
    </dgm:pt>
    <dgm:pt modelId="{6DAA25EA-BB56-403B-BE3A-88C4F505C4E5}" type="pres">
      <dgm:prSet presAssocID="{71C1D4C5-F61F-4004-8005-AC0C94EA6D8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18F9DA-5464-4920-9723-38E717925C35}" type="pres">
      <dgm:prSet presAssocID="{71C1D4C5-F61F-4004-8005-AC0C94EA6D8C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1E48D290-6401-4957-BD54-6C31CC5A099C}" srcId="{AEE62B13-F886-4FE4-ABA4-3905706EF4B3}" destId="{3D67F53C-DE4C-4B3B-B622-EA381D118394}" srcOrd="3" destOrd="0" parTransId="{FC99F9E4-F396-4D9A-A86D-8ABC5685197F}" sibTransId="{7FA61936-E78B-47A2-A25A-B7B93C189E34}"/>
    <dgm:cxn modelId="{355559E7-7EBD-4686-B80A-3502DD954E66}" type="presOf" srcId="{9626FBA5-F93D-41AA-93FE-E7DE4A16682F}" destId="{F0E9571C-C4D2-4737-BEA9-3C744781E18C}" srcOrd="1" destOrd="0" presId="urn:microsoft.com/office/officeart/2005/8/layout/matrix1"/>
    <dgm:cxn modelId="{58F03E2C-6C05-4057-97AD-650A6221E0B7}" type="presOf" srcId="{3D67F53C-DE4C-4B3B-B622-EA381D118394}" destId="{D4AD3E6E-27E4-47F9-9336-9FD0DF5DD422}" srcOrd="0" destOrd="0" presId="urn:microsoft.com/office/officeart/2005/8/layout/matrix1"/>
    <dgm:cxn modelId="{FDEE164C-C388-4E16-984C-AA17105F14A2}" srcId="{71C1D4C5-F61F-4004-8005-AC0C94EA6D8C}" destId="{AEE62B13-F886-4FE4-ABA4-3905706EF4B3}" srcOrd="0" destOrd="0" parTransId="{506A4ED8-A857-4B5B-8F86-52F91EA4DF09}" sibTransId="{4D5F852F-C6F9-4C3A-A2CE-4D3A1279C1DC}"/>
    <dgm:cxn modelId="{7154F445-7B2F-4DE6-97FA-9C136850FD70}" type="presOf" srcId="{2DC3243C-19B1-4BF8-8A4E-2BDDF529AB49}" destId="{FE472F63-C524-4BD4-9BDA-353881576C3B}" srcOrd="1" destOrd="0" presId="urn:microsoft.com/office/officeart/2005/8/layout/matrix1"/>
    <dgm:cxn modelId="{A9FABE36-B42E-4326-8A5C-ED0F806F5CC5}" type="presOf" srcId="{AEE62B13-F886-4FE4-ABA4-3905706EF4B3}" destId="{E218F9DA-5464-4920-9723-38E717925C35}" srcOrd="0" destOrd="0" presId="urn:microsoft.com/office/officeart/2005/8/layout/matrix1"/>
    <dgm:cxn modelId="{4A552328-EB03-42FE-88AA-8CD125CA84B0}" type="presOf" srcId="{85A4A3E4-FCDB-4872-A86E-CFF8A9087DE8}" destId="{2210EAA1-7C22-488A-89C6-A41FA309B246}" srcOrd="1" destOrd="0" presId="urn:microsoft.com/office/officeart/2005/8/layout/matrix1"/>
    <dgm:cxn modelId="{55B3A813-0DCD-4852-88BE-F1765D997908}" srcId="{AEE62B13-F886-4FE4-ABA4-3905706EF4B3}" destId="{9626FBA5-F93D-41AA-93FE-E7DE4A16682F}" srcOrd="0" destOrd="0" parTransId="{849EE0EA-9B44-43C7-A426-8969C542A56A}" sibTransId="{06C463CC-EF88-4E7C-8B32-1898CAA99011}"/>
    <dgm:cxn modelId="{08E8B659-4A42-4D82-83E0-3166640A6E58}" type="presOf" srcId="{2DC3243C-19B1-4BF8-8A4E-2BDDF529AB49}" destId="{720B6562-F786-45E3-8B4A-AB19250ACC44}" srcOrd="0" destOrd="0" presId="urn:microsoft.com/office/officeart/2005/8/layout/matrix1"/>
    <dgm:cxn modelId="{55D04314-BA1F-46DB-9F59-5542598F688E}" type="presOf" srcId="{71C1D4C5-F61F-4004-8005-AC0C94EA6D8C}" destId="{0A7CC243-CA42-4804-A9C9-4207A621DEB7}" srcOrd="0" destOrd="0" presId="urn:microsoft.com/office/officeart/2005/8/layout/matrix1"/>
    <dgm:cxn modelId="{246E9759-6412-46D1-B536-E95DC117C687}" srcId="{AEE62B13-F886-4FE4-ABA4-3905706EF4B3}" destId="{85A4A3E4-FCDB-4872-A86E-CFF8A9087DE8}" srcOrd="2" destOrd="0" parTransId="{C38776D5-F8D0-4487-BDB9-1E49ADAD0893}" sibTransId="{A51E7901-909C-44EF-8E17-8016F78C5374}"/>
    <dgm:cxn modelId="{D4E9BDBC-9C72-4B48-9BB8-A13A0A564737}" srcId="{AEE62B13-F886-4FE4-ABA4-3905706EF4B3}" destId="{2DC3243C-19B1-4BF8-8A4E-2BDDF529AB49}" srcOrd="1" destOrd="0" parTransId="{7D8F9C20-A1B3-42C0-ACCA-C88B57C35C1F}" sibTransId="{6823F813-01DA-4B1C-A76C-5A53E09BAD06}"/>
    <dgm:cxn modelId="{40F10191-8171-4D03-9C49-C29BA69BA592}" type="presOf" srcId="{3D67F53C-DE4C-4B3B-B622-EA381D118394}" destId="{6DAA25EA-BB56-403B-BE3A-88C4F505C4E5}" srcOrd="1" destOrd="0" presId="urn:microsoft.com/office/officeart/2005/8/layout/matrix1"/>
    <dgm:cxn modelId="{097C8C80-99B5-4175-9EB7-E414A193032C}" type="presOf" srcId="{9626FBA5-F93D-41AA-93FE-E7DE4A16682F}" destId="{5979B3E4-1805-4CE8-8FF0-686E40F1FD10}" srcOrd="0" destOrd="0" presId="urn:microsoft.com/office/officeart/2005/8/layout/matrix1"/>
    <dgm:cxn modelId="{E0CFFDCE-1DFE-41FA-B85E-590B65A0FBEC}" type="presOf" srcId="{85A4A3E4-FCDB-4872-A86E-CFF8A9087DE8}" destId="{2C0914AC-8D94-48A6-BAF4-7D77CF05F256}" srcOrd="0" destOrd="0" presId="urn:microsoft.com/office/officeart/2005/8/layout/matrix1"/>
    <dgm:cxn modelId="{DBE883CD-EF6E-4169-9622-7B558BCBD22D}" type="presParOf" srcId="{0A7CC243-CA42-4804-A9C9-4207A621DEB7}" destId="{B9DC328E-4F9E-4873-A737-E98B6D9D41E8}" srcOrd="0" destOrd="0" presId="urn:microsoft.com/office/officeart/2005/8/layout/matrix1"/>
    <dgm:cxn modelId="{A35D1DF5-1948-4A63-84F1-1637B100AD01}" type="presParOf" srcId="{B9DC328E-4F9E-4873-A737-E98B6D9D41E8}" destId="{5979B3E4-1805-4CE8-8FF0-686E40F1FD10}" srcOrd="0" destOrd="0" presId="urn:microsoft.com/office/officeart/2005/8/layout/matrix1"/>
    <dgm:cxn modelId="{847D0A6F-68F8-4273-9266-266D4045CB34}" type="presParOf" srcId="{B9DC328E-4F9E-4873-A737-E98B6D9D41E8}" destId="{F0E9571C-C4D2-4737-BEA9-3C744781E18C}" srcOrd="1" destOrd="0" presId="urn:microsoft.com/office/officeart/2005/8/layout/matrix1"/>
    <dgm:cxn modelId="{2B6013BC-52DC-45B2-BCCD-EC2EC86D2200}" type="presParOf" srcId="{B9DC328E-4F9E-4873-A737-E98B6D9D41E8}" destId="{720B6562-F786-45E3-8B4A-AB19250ACC44}" srcOrd="2" destOrd="0" presId="urn:microsoft.com/office/officeart/2005/8/layout/matrix1"/>
    <dgm:cxn modelId="{8C3C0114-7964-487E-B504-61B6A59F434F}" type="presParOf" srcId="{B9DC328E-4F9E-4873-A737-E98B6D9D41E8}" destId="{FE472F63-C524-4BD4-9BDA-353881576C3B}" srcOrd="3" destOrd="0" presId="urn:microsoft.com/office/officeart/2005/8/layout/matrix1"/>
    <dgm:cxn modelId="{26C537B0-4A0F-4BB4-A917-6E331850A607}" type="presParOf" srcId="{B9DC328E-4F9E-4873-A737-E98B6D9D41E8}" destId="{2C0914AC-8D94-48A6-BAF4-7D77CF05F256}" srcOrd="4" destOrd="0" presId="urn:microsoft.com/office/officeart/2005/8/layout/matrix1"/>
    <dgm:cxn modelId="{9EB4978F-C392-45DE-AE15-A1974FA38D3A}" type="presParOf" srcId="{B9DC328E-4F9E-4873-A737-E98B6D9D41E8}" destId="{2210EAA1-7C22-488A-89C6-A41FA309B246}" srcOrd="5" destOrd="0" presId="urn:microsoft.com/office/officeart/2005/8/layout/matrix1"/>
    <dgm:cxn modelId="{97A1C196-A4A8-4CCD-9394-DE02BFC9C252}" type="presParOf" srcId="{B9DC328E-4F9E-4873-A737-E98B6D9D41E8}" destId="{D4AD3E6E-27E4-47F9-9336-9FD0DF5DD422}" srcOrd="6" destOrd="0" presId="urn:microsoft.com/office/officeart/2005/8/layout/matrix1"/>
    <dgm:cxn modelId="{9EEC1FB0-1FB4-442E-85F9-488B9FAE6E50}" type="presParOf" srcId="{B9DC328E-4F9E-4873-A737-E98B6D9D41E8}" destId="{6DAA25EA-BB56-403B-BE3A-88C4F505C4E5}" srcOrd="7" destOrd="0" presId="urn:microsoft.com/office/officeart/2005/8/layout/matrix1"/>
    <dgm:cxn modelId="{F1537224-BDAD-464C-A2E7-359E10516945}" type="presParOf" srcId="{0A7CC243-CA42-4804-A9C9-4207A621DEB7}" destId="{E218F9DA-5464-4920-9723-38E717925C3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906CB5-9804-4CC6-A1BF-457469DC27AA}">
      <dsp:nvSpPr>
        <dsp:cNvPr id="0" name=""/>
        <dsp:cNvSpPr/>
      </dsp:nvSpPr>
      <dsp:spPr>
        <a:xfrm>
          <a:off x="2667" y="7566"/>
          <a:ext cx="2600324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NORMAL</a:t>
          </a:r>
          <a:endParaRPr lang="en-US" sz="2000" kern="1200" dirty="0"/>
        </a:p>
      </dsp:txBody>
      <dsp:txXfrm>
        <a:off x="2667" y="7566"/>
        <a:ext cx="2600324" cy="576000"/>
      </dsp:txXfrm>
    </dsp:sp>
    <dsp:sp modelId="{9DA510F5-9B13-424E-8271-063CC1F3028B}">
      <dsp:nvSpPr>
        <dsp:cNvPr id="0" name=""/>
        <dsp:cNvSpPr/>
      </dsp:nvSpPr>
      <dsp:spPr>
        <a:xfrm>
          <a:off x="2667" y="583566"/>
          <a:ext cx="2600324" cy="45571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FPG &lt; 100MG/DL</a:t>
          </a:r>
          <a:endParaRPr lang="en-US" sz="1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2hr PG &lt;140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A1C&lt; 5.5%</a:t>
          </a:r>
          <a:endParaRPr lang="en-US" sz="2000" kern="1200" dirty="0"/>
        </a:p>
      </dsp:txBody>
      <dsp:txXfrm>
        <a:off x="2667" y="583566"/>
        <a:ext cx="2600324" cy="4557128"/>
      </dsp:txXfrm>
    </dsp:sp>
    <dsp:sp modelId="{3E94FF22-1DCC-402B-AC80-3CC98F621A47}">
      <dsp:nvSpPr>
        <dsp:cNvPr id="0" name=""/>
        <dsp:cNvSpPr/>
      </dsp:nvSpPr>
      <dsp:spPr>
        <a:xfrm>
          <a:off x="2967037" y="7566"/>
          <a:ext cx="2600324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prediabetes</a:t>
          </a:r>
          <a:endParaRPr lang="en-US" sz="2000" kern="1200" dirty="0"/>
        </a:p>
      </dsp:txBody>
      <dsp:txXfrm>
        <a:off x="2967037" y="7566"/>
        <a:ext cx="2600324" cy="576000"/>
      </dsp:txXfrm>
    </dsp:sp>
    <dsp:sp modelId="{CDEE1329-4274-4C2E-83B1-33897FB9B0D5}">
      <dsp:nvSpPr>
        <dsp:cNvPr id="0" name=""/>
        <dsp:cNvSpPr/>
      </dsp:nvSpPr>
      <dsp:spPr>
        <a:xfrm>
          <a:off x="2967037" y="583566"/>
          <a:ext cx="2600324" cy="45571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IFG – FPG&gt;100- 125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IGT</a:t>
          </a:r>
          <a:r>
            <a:rPr lang="en-US" sz="2000" kern="1200" dirty="0" smtClean="0">
              <a:sym typeface="Wingdings" pitchFamily="2" charset="2"/>
            </a:rPr>
            <a:t></a:t>
          </a:r>
          <a:r>
            <a:rPr lang="en-US" sz="2000" kern="1200" dirty="0" smtClean="0"/>
            <a:t>2hr PG &gt;140-199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A1C 5.5 -6.6%</a:t>
          </a:r>
          <a:endParaRPr lang="en-US" sz="2000" kern="1200" dirty="0"/>
        </a:p>
      </dsp:txBody>
      <dsp:txXfrm>
        <a:off x="2967037" y="583566"/>
        <a:ext cx="2600324" cy="4557128"/>
      </dsp:txXfrm>
    </dsp:sp>
    <dsp:sp modelId="{EA2F647F-7D03-46B1-9E20-2A119BF4809B}">
      <dsp:nvSpPr>
        <dsp:cNvPr id="0" name=""/>
        <dsp:cNvSpPr/>
      </dsp:nvSpPr>
      <dsp:spPr>
        <a:xfrm>
          <a:off x="5931407" y="7566"/>
          <a:ext cx="2600324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Overt DM</a:t>
          </a:r>
          <a:endParaRPr lang="en-US" sz="2000" kern="1200" dirty="0"/>
        </a:p>
      </dsp:txBody>
      <dsp:txXfrm>
        <a:off x="5931407" y="7566"/>
        <a:ext cx="2600324" cy="576000"/>
      </dsp:txXfrm>
    </dsp:sp>
    <dsp:sp modelId="{9AB14776-ACBB-4525-A999-E4EDB9270627}">
      <dsp:nvSpPr>
        <dsp:cNvPr id="0" name=""/>
        <dsp:cNvSpPr/>
      </dsp:nvSpPr>
      <dsp:spPr>
        <a:xfrm>
          <a:off x="5931407" y="583566"/>
          <a:ext cx="2600324" cy="45571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FPG &gt;=126</a:t>
          </a:r>
          <a:endParaRPr lang="en-US" sz="2000" kern="1200" dirty="0"/>
        </a:p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2hr PG &gt;= 200 or random PG &gt;200 plus symptoms of </a:t>
          </a:r>
          <a:r>
            <a:rPr lang="en-US" sz="2000" kern="1200" dirty="0" err="1" smtClean="0"/>
            <a:t>hypergycemia</a:t>
          </a:r>
          <a:endParaRPr lang="en-US" sz="2000" kern="1200" dirty="0"/>
        </a:p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A1C &gt;=6.5%</a:t>
          </a:r>
          <a:endParaRPr lang="en-US" sz="2000" kern="1200" dirty="0"/>
        </a:p>
      </dsp:txBody>
      <dsp:txXfrm>
        <a:off x="5931407" y="583566"/>
        <a:ext cx="2600324" cy="455712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B9AD22-7104-49B1-9621-A48C58594F0A}">
      <dsp:nvSpPr>
        <dsp:cNvPr id="0" name=""/>
        <dsp:cNvSpPr/>
      </dsp:nvSpPr>
      <dsp:spPr>
        <a:xfrm>
          <a:off x="0" y="2438"/>
          <a:ext cx="8229600" cy="7440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Lifestyle </a:t>
          </a:r>
          <a:r>
            <a:rPr lang="en-US" sz="2000" kern="1200" dirty="0" err="1" smtClean="0"/>
            <a:t>optimisation</a:t>
          </a:r>
          <a:endParaRPr lang="en-US" sz="2000" kern="1200" dirty="0"/>
        </a:p>
      </dsp:txBody>
      <dsp:txXfrm>
        <a:off x="0" y="2438"/>
        <a:ext cx="8229600" cy="744092"/>
      </dsp:txXfrm>
    </dsp:sp>
    <dsp:sp modelId="{534747DA-F80A-49A2-901F-0D3F69C393C3}">
      <dsp:nvSpPr>
        <dsp:cNvPr id="0" name=""/>
        <dsp:cNvSpPr/>
      </dsp:nvSpPr>
      <dsp:spPr>
        <a:xfrm>
          <a:off x="0" y="757836"/>
          <a:ext cx="8229600" cy="7440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Minimising</a:t>
          </a:r>
          <a:r>
            <a:rPr lang="en-US" sz="2000" kern="1200" dirty="0" smtClean="0"/>
            <a:t> the risk of both severe and non severe hypoglycemia</a:t>
          </a:r>
          <a:endParaRPr lang="en-US" sz="2000" kern="1200" dirty="0"/>
        </a:p>
      </dsp:txBody>
      <dsp:txXfrm>
        <a:off x="0" y="757836"/>
        <a:ext cx="8229600" cy="744092"/>
      </dsp:txXfrm>
    </dsp:sp>
    <dsp:sp modelId="{6D138118-C4FC-4A57-A798-44317D2867AD}">
      <dsp:nvSpPr>
        <dsp:cNvPr id="0" name=""/>
        <dsp:cNvSpPr/>
      </dsp:nvSpPr>
      <dsp:spPr>
        <a:xfrm>
          <a:off x="0" y="1513235"/>
          <a:ext cx="8229600" cy="7440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Minimising</a:t>
          </a:r>
          <a:r>
            <a:rPr lang="en-US" sz="2000" kern="1200" dirty="0" smtClean="0"/>
            <a:t> the risk of weight gain and promoting weight loss </a:t>
          </a:r>
          <a:endParaRPr lang="en-US" sz="2000" kern="1200" dirty="0"/>
        </a:p>
      </dsp:txBody>
      <dsp:txXfrm>
        <a:off x="0" y="1513235"/>
        <a:ext cx="8229600" cy="744092"/>
      </dsp:txXfrm>
    </dsp:sp>
    <dsp:sp modelId="{77D7B98A-2474-445A-9055-DC8D3545D9A7}">
      <dsp:nvSpPr>
        <dsp:cNvPr id="0" name=""/>
        <dsp:cNvSpPr/>
      </dsp:nvSpPr>
      <dsp:spPr>
        <a:xfrm>
          <a:off x="0" y="2268634"/>
          <a:ext cx="8229600" cy="7440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HbA1C targets should be </a:t>
          </a:r>
          <a:r>
            <a:rPr lang="en-US" sz="2000" kern="1200" dirty="0" err="1" smtClean="0"/>
            <a:t>individualised</a:t>
          </a:r>
          <a:r>
            <a:rPr lang="en-US" sz="2000" kern="1200" dirty="0" smtClean="0"/>
            <a:t>.</a:t>
          </a:r>
          <a:endParaRPr lang="en-US" sz="2000" kern="1200" dirty="0"/>
        </a:p>
      </dsp:txBody>
      <dsp:txXfrm>
        <a:off x="0" y="2268634"/>
        <a:ext cx="8229600" cy="744092"/>
      </dsp:txXfrm>
    </dsp:sp>
    <dsp:sp modelId="{24B31158-8BEF-46A8-8D83-27680E7949C7}">
      <dsp:nvSpPr>
        <dsp:cNvPr id="0" name=""/>
        <dsp:cNvSpPr/>
      </dsp:nvSpPr>
      <dsp:spPr>
        <a:xfrm>
          <a:off x="0" y="3024033"/>
          <a:ext cx="8229600" cy="7440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Choice of anti diabetic therapy should be </a:t>
          </a:r>
          <a:r>
            <a:rPr lang="en-US" sz="2000" kern="1200" dirty="0" err="1" smtClean="0"/>
            <a:t>individualised</a:t>
          </a:r>
          <a:r>
            <a:rPr lang="en-US" sz="2000" kern="1200" dirty="0" smtClean="0"/>
            <a:t> based on </a:t>
          </a:r>
          <a:r>
            <a:rPr lang="en-US" sz="2000" kern="1200" dirty="0" err="1" smtClean="0"/>
            <a:t>cardiac,cerebrovascular</a:t>
          </a:r>
          <a:r>
            <a:rPr lang="en-US" sz="2000" kern="1200" dirty="0" smtClean="0"/>
            <a:t> and renal status</a:t>
          </a:r>
          <a:endParaRPr lang="en-US" sz="2000" kern="1200" dirty="0"/>
        </a:p>
      </dsp:txBody>
      <dsp:txXfrm>
        <a:off x="0" y="3024033"/>
        <a:ext cx="8229600" cy="744092"/>
      </dsp:txXfrm>
    </dsp:sp>
    <dsp:sp modelId="{5F2A5709-B47B-43A5-B8A7-0A6343422880}">
      <dsp:nvSpPr>
        <dsp:cNvPr id="0" name=""/>
        <dsp:cNvSpPr/>
      </dsp:nvSpPr>
      <dsp:spPr>
        <a:xfrm>
          <a:off x="0" y="3779432"/>
          <a:ext cx="8229600" cy="7440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Management of lipid and </a:t>
          </a:r>
          <a:r>
            <a:rPr lang="en-US" sz="2000" kern="1200" dirty="0" err="1" smtClean="0"/>
            <a:t>bp</a:t>
          </a:r>
          <a:r>
            <a:rPr lang="en-US" sz="2000" kern="1200" dirty="0" smtClean="0"/>
            <a:t> abnormalities</a:t>
          </a:r>
          <a:endParaRPr lang="en-US" sz="2000" kern="1200" dirty="0"/>
        </a:p>
      </dsp:txBody>
      <dsp:txXfrm>
        <a:off x="0" y="3779432"/>
        <a:ext cx="8229600" cy="74409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6B4853-6428-4B35-B58F-DA9B203428CF}">
      <dsp:nvSpPr>
        <dsp:cNvPr id="0" name=""/>
        <dsp:cNvSpPr/>
      </dsp:nvSpPr>
      <dsp:spPr>
        <a:xfrm rot="5400000">
          <a:off x="4403931" y="-2078838"/>
          <a:ext cx="1591883" cy="57546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Primarly</a:t>
          </a:r>
          <a:r>
            <a:rPr lang="en-US" sz="1800" kern="1200" dirty="0" smtClean="0"/>
            <a:t> plant based diet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High in PUFA and monounsaturated FA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Avoid saturated FA and trans fats</a:t>
          </a:r>
          <a:endParaRPr lang="en-US" sz="1800" kern="1200" dirty="0"/>
        </a:p>
      </dsp:txBody>
      <dsp:txXfrm rot="5400000">
        <a:off x="4403931" y="-2078838"/>
        <a:ext cx="1591883" cy="5754624"/>
      </dsp:txXfrm>
    </dsp:sp>
    <dsp:sp modelId="{7FEB587A-CCEF-4E2A-A653-169B06270695}">
      <dsp:nvSpPr>
        <dsp:cNvPr id="0" name=""/>
        <dsp:cNvSpPr/>
      </dsp:nvSpPr>
      <dsp:spPr>
        <a:xfrm>
          <a:off x="0" y="248370"/>
          <a:ext cx="2401836" cy="10628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Maintain optimal weight</a:t>
          </a:r>
          <a:endParaRPr lang="en-US" sz="2000" kern="1200" dirty="0"/>
        </a:p>
      </dsp:txBody>
      <dsp:txXfrm>
        <a:off x="0" y="248370"/>
        <a:ext cx="2401836" cy="1062826"/>
      </dsp:txXfrm>
    </dsp:sp>
    <dsp:sp modelId="{05FE1EF5-D821-47E5-8C34-90CF6ECB30D1}">
      <dsp:nvSpPr>
        <dsp:cNvPr id="0" name=""/>
        <dsp:cNvSpPr/>
      </dsp:nvSpPr>
      <dsp:spPr>
        <a:xfrm rot="5400000">
          <a:off x="4202329" y="-175909"/>
          <a:ext cx="1762298" cy="551730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Restrict their calories intake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Initial goal is to reduce 5-10% weight to reduce obesity related complications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Then target appropriate long term goals for optimal anthropometrics</a:t>
          </a:r>
          <a:endParaRPr lang="en-US" sz="1800" kern="1200" dirty="0"/>
        </a:p>
      </dsp:txBody>
      <dsp:txXfrm rot="5400000">
        <a:off x="4202329" y="-175909"/>
        <a:ext cx="1762298" cy="5517303"/>
      </dsp:txXfrm>
    </dsp:sp>
    <dsp:sp modelId="{89C3B10C-72E5-475D-AF05-F20F3F2E3538}">
      <dsp:nvSpPr>
        <dsp:cNvPr id="0" name=""/>
        <dsp:cNvSpPr/>
      </dsp:nvSpPr>
      <dsp:spPr>
        <a:xfrm>
          <a:off x="24" y="2057410"/>
          <a:ext cx="2554233" cy="10300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Overweight and obese patients</a:t>
          </a:r>
          <a:endParaRPr lang="en-US" sz="2000" kern="1200" dirty="0"/>
        </a:p>
      </dsp:txBody>
      <dsp:txXfrm>
        <a:off x="24" y="2057410"/>
        <a:ext cx="2554233" cy="1030077"/>
      </dsp:txXfrm>
    </dsp:sp>
    <dsp:sp modelId="{1036A5D1-B4E8-47C0-A963-5C8B9C58207B}">
      <dsp:nvSpPr>
        <dsp:cNvPr id="0" name=""/>
        <dsp:cNvSpPr/>
      </dsp:nvSpPr>
      <dsp:spPr>
        <a:xfrm rot="5400000">
          <a:off x="4371439" y="1398110"/>
          <a:ext cx="2416880" cy="68214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Educate the patients about the need for consistency in day to day carbohydrate intake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Limit high sucrose and fructose diets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High </a:t>
          </a:r>
          <a:r>
            <a:rPr lang="en-US" sz="1800" kern="1200" dirty="0" err="1" smtClean="0"/>
            <a:t>glycemic</a:t>
          </a:r>
          <a:r>
            <a:rPr lang="en-US" sz="1800" kern="1200" dirty="0" smtClean="0"/>
            <a:t> index foods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Healthy high </a:t>
          </a:r>
          <a:r>
            <a:rPr lang="en-US" sz="1800" kern="1200" dirty="0" err="1" smtClean="0"/>
            <a:t>fibre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breakfast,not</a:t>
          </a:r>
          <a:r>
            <a:rPr lang="en-US" sz="1800" kern="1200" dirty="0" smtClean="0"/>
            <a:t> skipping meals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Avoid unhealthy eating late at night</a:t>
          </a:r>
          <a:endParaRPr lang="en-US" sz="1800" kern="1200" dirty="0"/>
        </a:p>
      </dsp:txBody>
      <dsp:txXfrm rot="5400000">
        <a:off x="4371439" y="1398110"/>
        <a:ext cx="2416880" cy="6821434"/>
      </dsp:txXfrm>
    </dsp:sp>
    <dsp:sp modelId="{D6B1650A-408E-4730-B6D5-FDA2AC21172B}">
      <dsp:nvSpPr>
        <dsp:cNvPr id="0" name=""/>
        <dsp:cNvSpPr/>
      </dsp:nvSpPr>
      <dsp:spPr>
        <a:xfrm>
          <a:off x="0" y="4372702"/>
          <a:ext cx="2168160" cy="10774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education</a:t>
          </a:r>
          <a:endParaRPr lang="en-US" sz="2000" kern="1200" dirty="0"/>
        </a:p>
      </dsp:txBody>
      <dsp:txXfrm>
        <a:off x="0" y="4372702"/>
        <a:ext cx="2168160" cy="107747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CEBA93-263D-4A5B-BE9B-C64513421EE7}">
      <dsp:nvSpPr>
        <dsp:cNvPr id="0" name=""/>
        <dsp:cNvSpPr/>
      </dsp:nvSpPr>
      <dsp:spPr>
        <a:xfrm rot="10800000">
          <a:off x="0" y="0"/>
          <a:ext cx="8229600" cy="1131490"/>
        </a:xfrm>
        <a:prstGeom prst="trapezoid">
          <a:avLst>
            <a:gd name="adj" fmla="val 9091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Rice, </a:t>
          </a:r>
          <a:r>
            <a:rPr lang="en-US" sz="2400" kern="1200" dirty="0" err="1" smtClean="0"/>
            <a:t>wheat,grains</a:t>
          </a:r>
          <a:r>
            <a:rPr lang="en-US" sz="2400" kern="1200" dirty="0" smtClean="0"/>
            <a:t> –eat more of these</a:t>
          </a:r>
          <a:endParaRPr lang="en-US" sz="2400" kern="1200" dirty="0"/>
        </a:p>
      </dsp:txBody>
      <dsp:txXfrm>
        <a:off x="1440179" y="0"/>
        <a:ext cx="5349240" cy="1131490"/>
      </dsp:txXfrm>
    </dsp:sp>
    <dsp:sp modelId="{75B5598D-3730-4F99-8694-8623CBF9C538}">
      <dsp:nvSpPr>
        <dsp:cNvPr id="0" name=""/>
        <dsp:cNvSpPr/>
      </dsp:nvSpPr>
      <dsp:spPr>
        <a:xfrm rot="10800000">
          <a:off x="1028699" y="1131490"/>
          <a:ext cx="6172200" cy="1131490"/>
        </a:xfrm>
        <a:prstGeom prst="trapezoid">
          <a:avLst>
            <a:gd name="adj" fmla="val 9091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Vegetables and fruits </a:t>
          </a:r>
          <a:endParaRPr lang="en-US" sz="2100" kern="1200" dirty="0"/>
        </a:p>
      </dsp:txBody>
      <dsp:txXfrm>
        <a:off x="2108834" y="1131490"/>
        <a:ext cx="4011930" cy="1131490"/>
      </dsp:txXfrm>
    </dsp:sp>
    <dsp:sp modelId="{E42B3D25-7AA3-43A7-A1E1-A48533153D4B}">
      <dsp:nvSpPr>
        <dsp:cNvPr id="0" name=""/>
        <dsp:cNvSpPr/>
      </dsp:nvSpPr>
      <dsp:spPr>
        <a:xfrm rot="10800000">
          <a:off x="2057400" y="2262981"/>
          <a:ext cx="4114800" cy="1131490"/>
        </a:xfrm>
        <a:prstGeom prst="trapezoid">
          <a:avLst>
            <a:gd name="adj" fmla="val 9091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Fish,meat</a:t>
          </a:r>
          <a:r>
            <a:rPr lang="en-US" sz="2100" kern="1200" dirty="0" smtClean="0"/>
            <a:t> eggs and milk –eat a little</a:t>
          </a:r>
          <a:endParaRPr lang="en-US" sz="2100" kern="1200" dirty="0"/>
        </a:p>
      </dsp:txBody>
      <dsp:txXfrm>
        <a:off x="2777489" y="2262981"/>
        <a:ext cx="2674620" cy="1131490"/>
      </dsp:txXfrm>
    </dsp:sp>
    <dsp:sp modelId="{DAFBD762-63A2-4927-843B-C14FBA31D58F}">
      <dsp:nvSpPr>
        <dsp:cNvPr id="0" name=""/>
        <dsp:cNvSpPr/>
      </dsp:nvSpPr>
      <dsp:spPr>
        <a:xfrm rot="10800000">
          <a:off x="3086099" y="3394471"/>
          <a:ext cx="2057400" cy="1131490"/>
        </a:xfrm>
        <a:prstGeom prst="trapezoid">
          <a:avLst>
            <a:gd name="adj" fmla="val 9091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Oil,fat,sugar</a:t>
          </a:r>
          <a:r>
            <a:rPr lang="en-US" sz="2100" kern="1200" dirty="0" smtClean="0"/>
            <a:t> salt</a:t>
          </a:r>
          <a:endParaRPr lang="en-US" sz="2100" kern="1200" dirty="0"/>
        </a:p>
      </dsp:txBody>
      <dsp:txXfrm>
        <a:off x="3086099" y="3394471"/>
        <a:ext cx="2057400" cy="113149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4C2755-0438-4532-9F0E-30CE6D56323B}">
      <dsp:nvSpPr>
        <dsp:cNvPr id="0" name=""/>
        <dsp:cNvSpPr/>
      </dsp:nvSpPr>
      <dsp:spPr>
        <a:xfrm>
          <a:off x="617219" y="0"/>
          <a:ext cx="6995160" cy="452596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7A85E8-F232-4889-A890-93AE364C6DE4}">
      <dsp:nvSpPr>
        <dsp:cNvPr id="0" name=""/>
        <dsp:cNvSpPr/>
      </dsp:nvSpPr>
      <dsp:spPr>
        <a:xfrm>
          <a:off x="0" y="1357788"/>
          <a:ext cx="2468880" cy="1810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Chlorpropamide</a:t>
          </a:r>
          <a:r>
            <a:rPr lang="en-US" sz="2000" kern="1200" dirty="0" smtClean="0"/>
            <a:t>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Glyclamide</a:t>
          </a: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tolazamide</a:t>
          </a:r>
          <a:endParaRPr lang="en-US" sz="2000" kern="1200" dirty="0"/>
        </a:p>
      </dsp:txBody>
      <dsp:txXfrm>
        <a:off x="0" y="1357788"/>
        <a:ext cx="2468880" cy="1810384"/>
      </dsp:txXfrm>
    </dsp:sp>
    <dsp:sp modelId="{28663459-5445-4AA7-A528-542D1DBE33DB}">
      <dsp:nvSpPr>
        <dsp:cNvPr id="0" name=""/>
        <dsp:cNvSpPr/>
      </dsp:nvSpPr>
      <dsp:spPr>
        <a:xfrm>
          <a:off x="2880359" y="1357788"/>
          <a:ext cx="2468880" cy="1810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Glibenclamide</a:t>
          </a: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Glipizide</a:t>
          </a: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gliclazide</a:t>
          </a:r>
          <a:endParaRPr lang="en-US" sz="2000" kern="1200" dirty="0"/>
        </a:p>
      </dsp:txBody>
      <dsp:txXfrm>
        <a:off x="2880359" y="1357788"/>
        <a:ext cx="2468880" cy="1810384"/>
      </dsp:txXfrm>
    </dsp:sp>
    <dsp:sp modelId="{80D5D50B-5E36-4316-A728-B8A7431C46F5}">
      <dsp:nvSpPr>
        <dsp:cNvPr id="0" name=""/>
        <dsp:cNvSpPr/>
      </dsp:nvSpPr>
      <dsp:spPr>
        <a:xfrm>
          <a:off x="5760720" y="1357788"/>
          <a:ext cx="2468880" cy="1810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glimepiride</a:t>
          </a:r>
          <a:endParaRPr lang="en-US" sz="2000" kern="1200" dirty="0"/>
        </a:p>
      </dsp:txBody>
      <dsp:txXfrm>
        <a:off x="5760720" y="1357788"/>
        <a:ext cx="2468880" cy="181038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79B3E4-1805-4CE8-8FF0-686E40F1FD10}">
      <dsp:nvSpPr>
        <dsp:cNvPr id="0" name=""/>
        <dsp:cNvSpPr/>
      </dsp:nvSpPr>
      <dsp:spPr>
        <a:xfrm rot="16200000">
          <a:off x="925909" y="-925909"/>
          <a:ext cx="2262981" cy="41148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u="sng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u="sng" kern="1200" dirty="0" err="1" smtClean="0"/>
            <a:t>Glimepiride</a:t>
          </a:r>
          <a:endParaRPr lang="en-US" sz="2000" u="sng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u="none" kern="1200" dirty="0" smtClean="0"/>
            <a:t>DOA- 24hrs</a:t>
          </a:r>
          <a:endParaRPr lang="en-US" sz="2000" u="none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u="none" kern="1200" dirty="0" smtClean="0"/>
            <a:t>Once daily dose</a:t>
          </a:r>
        </a:p>
      </dsp:txBody>
      <dsp:txXfrm rot="16200000">
        <a:off x="1208782" y="-1208782"/>
        <a:ext cx="1697235" cy="4114800"/>
      </dsp:txXfrm>
    </dsp:sp>
    <dsp:sp modelId="{720B6562-F786-45E3-8B4A-AB19250ACC44}">
      <dsp:nvSpPr>
        <dsp:cNvPr id="0" name=""/>
        <dsp:cNvSpPr/>
      </dsp:nvSpPr>
      <dsp:spPr>
        <a:xfrm>
          <a:off x="4114800" y="0"/>
          <a:ext cx="4114800" cy="2262981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Gliclazide</a:t>
          </a: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DOA- 12hrs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Twice daily dose</a:t>
          </a:r>
          <a:endParaRPr lang="en-US" sz="2000" kern="1200" dirty="0"/>
        </a:p>
      </dsp:txBody>
      <dsp:txXfrm>
        <a:off x="4114800" y="0"/>
        <a:ext cx="4114800" cy="1697235"/>
      </dsp:txXfrm>
    </dsp:sp>
    <dsp:sp modelId="{2C0914AC-8D94-48A6-BAF4-7D77CF05F256}">
      <dsp:nvSpPr>
        <dsp:cNvPr id="0" name=""/>
        <dsp:cNvSpPr/>
      </dsp:nvSpPr>
      <dsp:spPr>
        <a:xfrm rot="10800000">
          <a:off x="0" y="2252661"/>
          <a:ext cx="4114800" cy="2262981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Glipizide</a:t>
          </a: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DOA 12 hrs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Twice daily dose</a:t>
          </a:r>
          <a:endParaRPr lang="en-US" sz="2000" kern="1200" dirty="0"/>
        </a:p>
      </dsp:txBody>
      <dsp:txXfrm rot="10800000">
        <a:off x="0" y="2818407"/>
        <a:ext cx="4114800" cy="1697235"/>
      </dsp:txXfrm>
    </dsp:sp>
    <dsp:sp modelId="{D4AD3E6E-27E4-47F9-9336-9FD0DF5DD422}">
      <dsp:nvSpPr>
        <dsp:cNvPr id="0" name=""/>
        <dsp:cNvSpPr/>
      </dsp:nvSpPr>
      <dsp:spPr>
        <a:xfrm rot="5400000">
          <a:off x="5040709" y="1337071"/>
          <a:ext cx="2262981" cy="41148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Glibenclamide</a:t>
          </a: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DOA -16 to 24</a:t>
          </a:r>
          <a:endParaRPr lang="en-US" sz="2000" kern="1200" dirty="0"/>
        </a:p>
      </dsp:txBody>
      <dsp:txXfrm rot="5400000">
        <a:off x="5323582" y="1619944"/>
        <a:ext cx="1697235" cy="4114800"/>
      </dsp:txXfrm>
    </dsp:sp>
    <dsp:sp modelId="{E218F9DA-5464-4920-9723-38E717925C35}">
      <dsp:nvSpPr>
        <dsp:cNvPr id="0" name=""/>
        <dsp:cNvSpPr/>
      </dsp:nvSpPr>
      <dsp:spPr>
        <a:xfrm>
          <a:off x="2880359" y="1697235"/>
          <a:ext cx="2468880" cy="1131490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SU</a:t>
          </a:r>
          <a:endParaRPr lang="en-US" sz="3200" kern="1200" dirty="0"/>
        </a:p>
      </dsp:txBody>
      <dsp:txXfrm>
        <a:off x="2880359" y="1697235"/>
        <a:ext cx="2468880" cy="1131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3E48F76-EFA5-460F-BA97-3AC082204D2D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D0E4B83-10B8-4038-88B0-16F9C9D34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E48F76-EFA5-460F-BA97-3AC082204D2D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0E4B83-10B8-4038-88B0-16F9C9D34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E48F76-EFA5-460F-BA97-3AC082204D2D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0E4B83-10B8-4038-88B0-16F9C9D34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E48F76-EFA5-460F-BA97-3AC082204D2D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0E4B83-10B8-4038-88B0-16F9C9D34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E48F76-EFA5-460F-BA97-3AC082204D2D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0E4B83-10B8-4038-88B0-16F9C9D34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E48F76-EFA5-460F-BA97-3AC082204D2D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0E4B83-10B8-4038-88B0-16F9C9D34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E48F76-EFA5-460F-BA97-3AC082204D2D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0E4B83-10B8-4038-88B0-16F9C9D34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E48F76-EFA5-460F-BA97-3AC082204D2D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0E4B83-10B8-4038-88B0-16F9C9D34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E48F76-EFA5-460F-BA97-3AC082204D2D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0E4B83-10B8-4038-88B0-16F9C9D34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3E48F76-EFA5-460F-BA97-3AC082204D2D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0E4B83-10B8-4038-88B0-16F9C9D34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3E48F76-EFA5-460F-BA97-3AC082204D2D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D0E4B83-10B8-4038-88B0-16F9C9D34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3E48F76-EFA5-460F-BA97-3AC082204D2D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D0E4B83-10B8-4038-88B0-16F9C9D34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 overview of management algorithm of type 2 DIABETES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Dr. Mathew job </a:t>
            </a:r>
            <a:r>
              <a:rPr lang="en-US" sz="2000" dirty="0" err="1" smtClean="0"/>
              <a:t>vachaparampil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Dietary pattern of the diabetic should be same as that of other members of the family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There is no need to separately cook their food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But it should be healthy and well balanced that is suitable for other members also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Drink 8 to 12 glasses of water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Dietary pattern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Daily calorie intake should be restricted to 1500kcal /day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50-60% </a:t>
            </a:r>
            <a:r>
              <a:rPr lang="en-US" sz="2000" dirty="0" err="1" smtClean="0"/>
              <a:t>ie,about</a:t>
            </a:r>
            <a:r>
              <a:rPr lang="en-US" sz="2000" dirty="0" smtClean="0"/>
              <a:t> 800kcal should be carbohydrates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20 to 30 g of </a:t>
            </a:r>
            <a:r>
              <a:rPr lang="en-US" sz="2000" dirty="0" err="1" smtClean="0"/>
              <a:t>fibre</a:t>
            </a:r>
            <a:r>
              <a:rPr lang="en-US" sz="2000" dirty="0" smtClean="0"/>
              <a:t> per day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About 20% of calorie should be from proteins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And fats should be about 10%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Knowing the calorie content of the commonly used foods will help patient to calculate the total calories.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A balanced diet is a diet where there is proper balance in the choice of food grains ,</a:t>
            </a:r>
            <a:r>
              <a:rPr lang="en-US" sz="2000" dirty="0" err="1" smtClean="0"/>
              <a:t>meat,fat,vegetables</a:t>
            </a:r>
            <a:r>
              <a:rPr lang="en-US" sz="2000" dirty="0" smtClean="0"/>
              <a:t> ,</a:t>
            </a:r>
            <a:r>
              <a:rPr lang="en-US" sz="2000" dirty="0" err="1" smtClean="0"/>
              <a:t>fibre</a:t>
            </a:r>
            <a:r>
              <a:rPr lang="en-US" sz="2000" dirty="0" smtClean="0"/>
              <a:t> and water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For an average person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000" dirty="0" smtClean="0"/>
              <a:t>1gm carbohydrate = 4kcal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1gm fats = 9 kcal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1 gm protein = 4kcal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pyramid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000" dirty="0" smtClean="0"/>
              <a:t>All the different type of beans are good 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Sprouted beans enhance the protein content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Try to include a bean food </a:t>
            </a:r>
            <a:r>
              <a:rPr lang="en-US" sz="2000" dirty="0" err="1" smtClean="0"/>
              <a:t>atleast</a:t>
            </a:r>
            <a:r>
              <a:rPr lang="en-US" sz="2000" dirty="0" smtClean="0"/>
              <a:t> in one of your meals daily. 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Beans  and legumes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sz="2000" dirty="0" smtClean="0"/>
              <a:t>Do include fish in your daily diet</a:t>
            </a:r>
          </a:p>
          <a:p>
            <a:pPr>
              <a:lnSpc>
                <a:spcPct val="160000"/>
              </a:lnSpc>
            </a:pPr>
            <a:r>
              <a:rPr lang="en-US" sz="2000" dirty="0" smtClean="0"/>
              <a:t>Fish contains omega fatty acids which help to protect heart</a:t>
            </a:r>
          </a:p>
          <a:p>
            <a:pPr>
              <a:lnSpc>
                <a:spcPct val="160000"/>
              </a:lnSpc>
            </a:pPr>
            <a:r>
              <a:rPr lang="en-US" sz="2000" dirty="0" smtClean="0"/>
              <a:t>Avoid fry</a:t>
            </a:r>
          </a:p>
          <a:p>
            <a:pPr>
              <a:lnSpc>
                <a:spcPct val="160000"/>
              </a:lnSpc>
            </a:pPr>
            <a:r>
              <a:rPr lang="en-US" sz="2000" dirty="0" smtClean="0"/>
              <a:t>Prefer fish curries</a:t>
            </a:r>
          </a:p>
          <a:p>
            <a:pPr>
              <a:lnSpc>
                <a:spcPct val="160000"/>
              </a:lnSpc>
            </a:pPr>
            <a:r>
              <a:rPr lang="en-US" sz="2000" dirty="0" err="1" smtClean="0"/>
              <a:t>Mathy</a:t>
            </a:r>
            <a:r>
              <a:rPr lang="en-US" sz="2000" dirty="0" smtClean="0"/>
              <a:t> , </a:t>
            </a:r>
            <a:r>
              <a:rPr lang="en-US" sz="2000" dirty="0" err="1" smtClean="0"/>
              <a:t>ayala</a:t>
            </a:r>
            <a:r>
              <a:rPr lang="en-US" sz="2000" dirty="0" smtClean="0"/>
              <a:t> and </a:t>
            </a:r>
            <a:r>
              <a:rPr lang="en-US" sz="2000" dirty="0" err="1" smtClean="0"/>
              <a:t>choora</a:t>
            </a:r>
            <a:r>
              <a:rPr lang="en-US" sz="2000" dirty="0" smtClean="0"/>
              <a:t> are rich in omega FA</a:t>
            </a:r>
          </a:p>
          <a:p>
            <a:pPr>
              <a:lnSpc>
                <a:spcPct val="160000"/>
              </a:lnSpc>
            </a:pPr>
            <a:r>
              <a:rPr lang="en-US" sz="2000" dirty="0" smtClean="0"/>
              <a:t>Meat can be had twice a week</a:t>
            </a:r>
          </a:p>
          <a:p>
            <a:pPr>
              <a:lnSpc>
                <a:spcPct val="160000"/>
              </a:lnSpc>
            </a:pPr>
            <a:r>
              <a:rPr lang="en-US" sz="2000" dirty="0" smtClean="0"/>
              <a:t>Limit mutton(high saturated fat content)</a:t>
            </a:r>
          </a:p>
          <a:p>
            <a:pPr>
              <a:lnSpc>
                <a:spcPct val="160000"/>
              </a:lnSpc>
            </a:pPr>
            <a:r>
              <a:rPr lang="en-US" sz="2000" dirty="0" smtClean="0"/>
              <a:t>Limit consumption of eggs to once or twice a week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Fish, meat, eggs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000" dirty="0" smtClean="0"/>
              <a:t>Try to include green leafy vegetable in every meal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One quarter of the plate should be vegetables and salads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Fruits should be included in daily diet</a:t>
            </a:r>
          </a:p>
          <a:p>
            <a:pPr>
              <a:lnSpc>
                <a:spcPct val="200000"/>
              </a:lnSpc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Vegetable, greens ,fruits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000" dirty="0" smtClean="0"/>
              <a:t>Grains with bran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Beans and other bean varieties with their skin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Vegetables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Green leafy vegetables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fruits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Food with high </a:t>
            </a:r>
            <a:r>
              <a:rPr lang="en-US" sz="3600" dirty="0" err="1" smtClean="0"/>
              <a:t>fibre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000" dirty="0" err="1" smtClean="0"/>
              <a:t>Mufa</a:t>
            </a:r>
            <a:r>
              <a:rPr lang="en-US" sz="2000" dirty="0" smtClean="0"/>
              <a:t> is found in vegetable oils such as </a:t>
            </a:r>
            <a:r>
              <a:rPr lang="en-US" sz="2000" dirty="0" err="1" smtClean="0"/>
              <a:t>olive,peanut</a:t>
            </a:r>
            <a:r>
              <a:rPr lang="en-US" sz="2000" dirty="0" smtClean="0"/>
              <a:t> and canola oil and remain liquid at low temp</a:t>
            </a:r>
          </a:p>
          <a:p>
            <a:pPr>
              <a:lnSpc>
                <a:spcPct val="200000"/>
              </a:lnSpc>
            </a:pPr>
            <a:r>
              <a:rPr lang="en-US" sz="2000" dirty="0" err="1" smtClean="0"/>
              <a:t>Pufa</a:t>
            </a:r>
            <a:r>
              <a:rPr lang="en-US" sz="2000" dirty="0" smtClean="0"/>
              <a:t> are found in vegetable oils such as corn </a:t>
            </a:r>
            <a:r>
              <a:rPr lang="en-US" sz="2000" dirty="0" err="1" smtClean="0"/>
              <a:t>oil,safflower</a:t>
            </a:r>
            <a:r>
              <a:rPr lang="en-US" sz="2000" dirty="0" smtClean="0"/>
              <a:t> oil and </a:t>
            </a:r>
            <a:r>
              <a:rPr lang="en-US" sz="2000" dirty="0" err="1" smtClean="0"/>
              <a:t>soyabean</a:t>
            </a:r>
            <a:r>
              <a:rPr lang="en-US" sz="2000" dirty="0" smtClean="0"/>
              <a:t> oil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PUFA AND MUFA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Usually solid at room temp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All animal fats such as those in meat, </a:t>
            </a:r>
            <a:r>
              <a:rPr lang="en-US" sz="2000" dirty="0" err="1" smtClean="0"/>
              <a:t>poultry,and</a:t>
            </a:r>
            <a:r>
              <a:rPr lang="en-US" sz="2000" dirty="0" smtClean="0"/>
              <a:t> dairy products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Processed foods and fast foods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Some vegetable oils like palm oils, coconut oil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Saturated oils increase LDL and total cholesterol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mtClean="0"/>
              <a:t>Saturated fats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tu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9002" y="762000"/>
            <a:ext cx="8267798" cy="503082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Bakery products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/>
              <a:t>Porotta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Soft  </a:t>
            </a:r>
            <a:r>
              <a:rPr lang="en-US" sz="2000" dirty="0" err="1" smtClean="0"/>
              <a:t>drinls</a:t>
            </a:r>
            <a:r>
              <a:rPr lang="en-US" sz="2000" dirty="0" smtClean="0"/>
              <a:t> ,fresh juice snacks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Limit intake of salt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Do not take </a:t>
            </a:r>
            <a:r>
              <a:rPr lang="en-US" sz="2000" dirty="0" err="1" smtClean="0"/>
              <a:t>take</a:t>
            </a:r>
            <a:r>
              <a:rPr lang="en-US" sz="2000" dirty="0" smtClean="0"/>
              <a:t> too many </a:t>
            </a:r>
            <a:r>
              <a:rPr lang="en-US" sz="2000" dirty="0" err="1" smtClean="0"/>
              <a:t>cupsw</a:t>
            </a:r>
            <a:r>
              <a:rPr lang="en-US" sz="2000" dirty="0" smtClean="0"/>
              <a:t> of coffee or tea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Mangoes , jackfruit , and dried fruits.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Avoid as far as possible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quantity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calorie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chappathi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25gm wheat , 1no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idli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25gm ½ cup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Brown bread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slice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noodles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Ipack</a:t>
                      </a:r>
                      <a:r>
                        <a:rPr lang="en-US" dirty="0" smtClean="0"/>
                        <a:t> 100gm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samosa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Potato </a:t>
                      </a:r>
                      <a:r>
                        <a:rPr lang="en-US" dirty="0" err="1" smtClean="0"/>
                        <a:t>nchips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100gm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Jilebi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Coffee</a:t>
                      </a:r>
                      <a:r>
                        <a:rPr lang="en-US" baseline="0" dirty="0" smtClean="0"/>
                        <a:t> with no sugar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Calorie contents of some foods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Berry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Kiwi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apricot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Apple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Citrus fruits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Orange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guava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Fruits safe in DM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4327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AACE has </a:t>
            </a:r>
            <a:r>
              <a:rPr lang="en-US" sz="2000" dirty="0" err="1" smtClean="0"/>
              <a:t>advoated</a:t>
            </a:r>
            <a:r>
              <a:rPr lang="en-US" sz="2000" dirty="0" smtClean="0"/>
              <a:t> ABCD as a better diagnostic term to define obesity as a disease.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Weight loss must be considered in all patients with ABCD, since it improves insulin sensitivity, lowers </a:t>
            </a:r>
            <a:r>
              <a:rPr lang="en-US" sz="2000" dirty="0" err="1" smtClean="0"/>
              <a:t>glycemia</a:t>
            </a:r>
            <a:r>
              <a:rPr lang="en-US" sz="2000" dirty="0" smtClean="0"/>
              <a:t>, improves </a:t>
            </a:r>
            <a:r>
              <a:rPr lang="en-US" sz="2000" dirty="0" err="1" smtClean="0"/>
              <a:t>lipd</a:t>
            </a:r>
            <a:r>
              <a:rPr lang="en-US" sz="2000" dirty="0" smtClean="0"/>
              <a:t> profile and BP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Prevents progression of </a:t>
            </a:r>
            <a:r>
              <a:rPr lang="en-US" sz="2000" dirty="0" err="1" smtClean="0"/>
              <a:t>prediabetes</a:t>
            </a:r>
            <a:r>
              <a:rPr lang="en-US" sz="2000" dirty="0" smtClean="0"/>
              <a:t> to overt DM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Wt loss also prevents NAFLD, OSA and mechanical complications in patients with ABCD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There has been a shift from BMI centric approach to complications centric model in the management of obesity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ABCD(adipose tissue based chronic disease)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D:\abc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846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 fontScale="85000" lnSpcReduction="20000"/>
          </a:bodyPr>
          <a:lstStyle/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IFG</a:t>
            </a:r>
          </a:p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IGT</a:t>
            </a:r>
          </a:p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Insulin resistance (metabolic syndrome)</a:t>
            </a:r>
          </a:p>
          <a:p>
            <a:pPr marL="566928" indent="-457200">
              <a:lnSpc>
                <a:spcPct val="150000"/>
              </a:lnSpc>
            </a:pPr>
            <a:endParaRPr lang="en-US" sz="2000" dirty="0" smtClean="0"/>
          </a:p>
          <a:p>
            <a:pPr marL="566928" indent="-457200">
              <a:lnSpc>
                <a:spcPct val="150000"/>
              </a:lnSpc>
            </a:pPr>
            <a:r>
              <a:rPr lang="en-US" sz="2000" dirty="0" smtClean="0"/>
              <a:t>Primary goal of management is weight reduction in overweight or obese pts</a:t>
            </a:r>
          </a:p>
          <a:p>
            <a:pPr marL="566928" indent="-457200">
              <a:lnSpc>
                <a:spcPct val="150000"/>
              </a:lnSpc>
            </a:pPr>
            <a:r>
              <a:rPr lang="en-US" sz="2000" dirty="0" smtClean="0"/>
              <a:t>Through Lifestyle therapy ± pharmacotherapy and / surgery</a:t>
            </a:r>
          </a:p>
          <a:p>
            <a:pPr marL="566928" indent="-457200">
              <a:lnSpc>
                <a:spcPct val="150000"/>
              </a:lnSpc>
            </a:pPr>
            <a:r>
              <a:rPr lang="en-US" sz="2000" dirty="0" smtClean="0"/>
              <a:t>For pts with IGT that persists despite lifestyle changes and weight loss, anti hyperglycemic drugs such as </a:t>
            </a:r>
            <a:r>
              <a:rPr lang="en-US" sz="2000" dirty="0" err="1" smtClean="0"/>
              <a:t>metformin</a:t>
            </a:r>
            <a:r>
              <a:rPr lang="en-US" sz="2000" dirty="0" smtClean="0"/>
              <a:t> and </a:t>
            </a:r>
            <a:r>
              <a:rPr lang="en-US" sz="2000" dirty="0" err="1" smtClean="0"/>
              <a:t>acarbose</a:t>
            </a:r>
            <a:r>
              <a:rPr lang="en-US" sz="2000" dirty="0" smtClean="0"/>
              <a:t> reduce the risk of future diabetes.</a:t>
            </a:r>
          </a:p>
          <a:p>
            <a:pPr marL="566928" indent="-457200">
              <a:lnSpc>
                <a:spcPct val="150000"/>
              </a:lnSpc>
            </a:pPr>
            <a:endParaRPr lang="en-US" sz="2000" dirty="0" smtClean="0"/>
          </a:p>
          <a:p>
            <a:pPr marL="566928" indent="-457200">
              <a:lnSpc>
                <a:spcPct val="150000"/>
              </a:lnSpc>
            </a:pPr>
            <a:r>
              <a:rPr lang="en-US" sz="2000" dirty="0" smtClean="0"/>
              <a:t>No medications (either wt loss drugs or </a:t>
            </a:r>
            <a:r>
              <a:rPr lang="en-US" sz="2000" dirty="0" err="1" smtClean="0"/>
              <a:t>antihyperglycemic</a:t>
            </a:r>
            <a:r>
              <a:rPr lang="en-US" sz="2000" dirty="0" smtClean="0"/>
              <a:t> agents) are approved by FDA solely for the </a:t>
            </a:r>
            <a:r>
              <a:rPr lang="en-US" sz="2000" dirty="0" err="1" smtClean="0"/>
              <a:t>Mx</a:t>
            </a:r>
            <a:r>
              <a:rPr lang="en-US" sz="2000" dirty="0" smtClean="0"/>
              <a:t> of </a:t>
            </a:r>
            <a:r>
              <a:rPr lang="en-US" sz="2000" dirty="0" err="1" smtClean="0"/>
              <a:t>prediabetes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Prediabetes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AACE recommends a target of &lt;130/90, but can be </a:t>
            </a:r>
            <a:r>
              <a:rPr lang="en-US" sz="2000" dirty="0" err="1" smtClean="0"/>
              <a:t>individualised</a:t>
            </a:r>
            <a:r>
              <a:rPr lang="en-US" sz="2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In 	ACCORD-BP </a:t>
            </a:r>
            <a:r>
              <a:rPr lang="en-US" sz="2000" dirty="0" err="1" smtClean="0"/>
              <a:t>trial,no</a:t>
            </a:r>
            <a:r>
              <a:rPr lang="en-US" sz="2000" dirty="0" smtClean="0"/>
              <a:t> difference in CV outcomes or all cause mortality between standard therapy and intensive therapy(mean </a:t>
            </a:r>
            <a:r>
              <a:rPr lang="en-US" sz="2000" dirty="0" err="1" smtClean="0"/>
              <a:t>bp</a:t>
            </a:r>
            <a:r>
              <a:rPr lang="en-US" sz="2000" dirty="0" smtClean="0"/>
              <a:t> -119/64)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A </a:t>
            </a:r>
            <a:r>
              <a:rPr lang="en-US" sz="2000" dirty="0" err="1" smtClean="0"/>
              <a:t>metaanalysis</a:t>
            </a:r>
            <a:r>
              <a:rPr lang="en-US" sz="2000" dirty="0" smtClean="0"/>
              <a:t> of antihypertensive therapy in patients with type2 DM, showed that below 130mmHg, stroke and nephropathy decreased but not cardiac events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Choice of drugs- ace/</a:t>
            </a:r>
            <a:r>
              <a:rPr lang="en-US" sz="2000" dirty="0" err="1" smtClean="0"/>
              <a:t>arb</a:t>
            </a:r>
            <a:r>
              <a:rPr lang="en-US" sz="2000" dirty="0" smtClean="0"/>
              <a:t>/beta blockers/</a:t>
            </a:r>
            <a:r>
              <a:rPr lang="en-US" sz="2000" dirty="0" err="1" smtClean="0"/>
              <a:t>diu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DASH diet (low in Na and high in K) can be used in all </a:t>
            </a:r>
            <a:r>
              <a:rPr lang="en-US" sz="2000" dirty="0" err="1" smtClean="0"/>
              <a:t>Hypertensives</a:t>
            </a:r>
            <a:r>
              <a:rPr lang="en-US" sz="2000" dirty="0" smtClean="0"/>
              <a:t> with T2DM and without renal insufficiency.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Blood pressure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D:\lip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7560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5562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In adults with recent T2D onset and no clinically significant ASCVD, an A1C ≤6.5%  if achieved without substantial hypoglycemia or other unacceptable consequences, may reduce the lifetime risk of micro- and </a:t>
            </a:r>
            <a:r>
              <a:rPr lang="en-US" sz="2000" dirty="0" err="1" smtClean="0"/>
              <a:t>macrovascular</a:t>
            </a:r>
            <a:r>
              <a:rPr lang="en-US" sz="2000" dirty="0" smtClean="0"/>
              <a:t> complications.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A broader A1C range is suitable for older patients and those at risk for hypoglycemia.</a:t>
            </a:r>
          </a:p>
          <a:p>
            <a:pPr>
              <a:lnSpc>
                <a:spcPct val="150000"/>
              </a:lnSpc>
              <a:buNone/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Individualisation</a:t>
            </a:r>
            <a:r>
              <a:rPr lang="en-US" sz="3600" dirty="0" smtClean="0"/>
              <a:t> of HbA1C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A less stringent A1C &gt;6.5% is appropriate for patients with a history of severe hypoglycemia, limited life expectancy, advanced renal disease or </a:t>
            </a:r>
            <a:r>
              <a:rPr lang="en-US" sz="2000" dirty="0" err="1" smtClean="0"/>
              <a:t>macrovascular</a:t>
            </a:r>
            <a:r>
              <a:rPr lang="en-US" sz="2000" dirty="0" smtClean="0"/>
              <a:t> complications, extensive </a:t>
            </a:r>
            <a:r>
              <a:rPr lang="en-US" sz="2000" dirty="0" err="1" smtClean="0"/>
              <a:t>comorbid</a:t>
            </a:r>
            <a:r>
              <a:rPr lang="en-US" sz="2000" dirty="0" smtClean="0"/>
              <a:t> conditions, or long-standing T2D in which the A1C goal has been difficult to attain despite intensive efforts</a:t>
            </a:r>
          </a:p>
          <a:p>
            <a:pPr>
              <a:lnSpc>
                <a:spcPct val="150000"/>
              </a:lnSpc>
              <a:buNone/>
            </a:pP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Aim to make the patient remain free of </a:t>
            </a:r>
            <a:r>
              <a:rPr lang="en-US" sz="2000" dirty="0" err="1" smtClean="0"/>
              <a:t>polydipsia</a:t>
            </a:r>
            <a:r>
              <a:rPr lang="en-US" sz="2000" dirty="0" smtClean="0"/>
              <a:t>, </a:t>
            </a:r>
            <a:r>
              <a:rPr lang="en-US" sz="2000" dirty="0" err="1" smtClean="0"/>
              <a:t>polyuria</a:t>
            </a:r>
            <a:r>
              <a:rPr lang="en-US" sz="2000" dirty="0" smtClean="0"/>
              <a:t>, </a:t>
            </a:r>
            <a:r>
              <a:rPr lang="en-US" sz="2000" dirty="0" err="1" smtClean="0"/>
              <a:t>polyphagia</a:t>
            </a:r>
            <a:r>
              <a:rPr lang="en-US" sz="2000" dirty="0" smtClean="0"/>
              <a:t>, or other hyperglycemia-associated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symptoms.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95400" y="2438400"/>
            <a:ext cx="573977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Handwriting" pitchFamily="66" charset="0"/>
              </a:rPr>
              <a:t>Legacy effect</a:t>
            </a:r>
            <a:endParaRPr lang="en-US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Lucida Handwriting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89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Low risk of hypoglycemia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Has robust CV safety relative to SU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Safe in </a:t>
            </a:r>
            <a:r>
              <a:rPr lang="en-US" sz="2000" dirty="0" err="1" smtClean="0"/>
              <a:t>ckd</a:t>
            </a:r>
            <a:r>
              <a:rPr lang="en-US" sz="2000" dirty="0" smtClean="0"/>
              <a:t> with </a:t>
            </a:r>
            <a:r>
              <a:rPr lang="en-US" sz="2000" dirty="0" err="1" smtClean="0"/>
              <a:t>eGFR</a:t>
            </a:r>
            <a:r>
              <a:rPr lang="en-US" sz="2000" dirty="0" smtClean="0"/>
              <a:t>&gt;30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Reduction in total daily dose is prudent in pts with </a:t>
            </a:r>
            <a:r>
              <a:rPr lang="en-US" sz="2000" dirty="0" err="1" smtClean="0"/>
              <a:t>eGFR</a:t>
            </a:r>
            <a:r>
              <a:rPr lang="en-US" sz="2000" dirty="0" smtClean="0"/>
              <a:t> between 3o and 45ml/min/1.73m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Responsible for </a:t>
            </a:r>
            <a:r>
              <a:rPr lang="en-US" sz="2000" dirty="0" err="1" smtClean="0"/>
              <a:t>vit</a:t>
            </a:r>
            <a:r>
              <a:rPr lang="en-US" sz="2000" dirty="0" smtClean="0"/>
              <a:t> B12 </a:t>
            </a:r>
            <a:r>
              <a:rPr lang="en-US" sz="2000" dirty="0" err="1" smtClean="0"/>
              <a:t>malabsorption</a:t>
            </a:r>
            <a:r>
              <a:rPr lang="en-US" sz="2000" dirty="0" smtClean="0"/>
              <a:t>/deficiency in </a:t>
            </a:r>
            <a:r>
              <a:rPr lang="en-US" sz="2000" dirty="0" err="1" smtClean="0"/>
              <a:t>upto</a:t>
            </a:r>
            <a:r>
              <a:rPr lang="en-US" sz="2000" dirty="0" smtClean="0"/>
              <a:t> 16% of users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Hence in pts taking </a:t>
            </a:r>
            <a:r>
              <a:rPr lang="en-US" sz="2000" dirty="0" err="1" smtClean="0"/>
              <a:t>metformin</a:t>
            </a:r>
            <a:r>
              <a:rPr lang="en-US" sz="2000" dirty="0" smtClean="0"/>
              <a:t>, who develop neuropathy, B12 should be monitored and corrected if needed.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Metformin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Rare adverse effects include pancreatitis, </a:t>
            </a:r>
            <a:r>
              <a:rPr lang="en-US" sz="2000" dirty="0" err="1" smtClean="0"/>
              <a:t>hepatotoxicity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err="1" smtClean="0"/>
              <a:t>Maxiumum</a:t>
            </a:r>
            <a:r>
              <a:rPr lang="en-US" sz="2000" dirty="0" smtClean="0"/>
              <a:t> dose 2 to 2.5 g/day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sulphonylureas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/>
              <a:t>Secretagogues</a:t>
            </a:r>
            <a:r>
              <a:rPr lang="en-US" sz="2000" dirty="0" smtClean="0"/>
              <a:t>- acts on the beta cells and stimulates them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Actions decreases with duration of illness.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Max glucose lowering action of SU is usually attained at appreciably lower doses (</a:t>
            </a:r>
            <a:r>
              <a:rPr lang="en-US" sz="2000" dirty="0" err="1" smtClean="0"/>
              <a:t>apprx</a:t>
            </a:r>
            <a:r>
              <a:rPr lang="en-US" sz="2000" dirty="0" smtClean="0"/>
              <a:t> 50%)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Rather than </a:t>
            </a:r>
            <a:r>
              <a:rPr lang="en-US" sz="2000" dirty="0" err="1" smtClean="0"/>
              <a:t>uptitrating</a:t>
            </a:r>
            <a:r>
              <a:rPr lang="en-US" sz="2000" dirty="0" smtClean="0"/>
              <a:t> </a:t>
            </a:r>
            <a:r>
              <a:rPr lang="en-US" sz="2000" dirty="0" err="1" smtClean="0"/>
              <a:t>metformin</a:t>
            </a:r>
            <a:r>
              <a:rPr lang="en-US" sz="2000" dirty="0" smtClean="0"/>
              <a:t> to more than half max dose, addition of SU to </a:t>
            </a:r>
            <a:r>
              <a:rPr lang="en-US" sz="2000" dirty="0" err="1" smtClean="0"/>
              <a:t>metfomin</a:t>
            </a:r>
            <a:r>
              <a:rPr lang="en-US" sz="2000" dirty="0" smtClean="0"/>
              <a:t> demonstrates better glucose lowering efficacy and safety.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Compared to DPP4 </a:t>
            </a:r>
            <a:r>
              <a:rPr lang="en-US" sz="2000" dirty="0" smtClean="0">
                <a:sym typeface="Wingdings" pitchFamily="2" charset="2"/>
              </a:rPr>
              <a:t>more glucose lowering efficacy, but causes wt gain and chance of hypoglycemia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Important points….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Compared to GLP1 agonist, they show similar </a:t>
            </a:r>
            <a:r>
              <a:rPr lang="en-US" sz="2000" dirty="0" err="1" smtClean="0"/>
              <a:t>glycemic</a:t>
            </a:r>
            <a:r>
              <a:rPr lang="en-US" sz="2000" dirty="0" smtClean="0"/>
              <a:t> efficacy with acceptable safety and at lower cost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UKPDS trial reported that each 1% reduction in A1C decreases </a:t>
            </a:r>
            <a:r>
              <a:rPr lang="en-US" sz="2000" dirty="0" err="1" smtClean="0"/>
              <a:t>apprx</a:t>
            </a:r>
            <a:r>
              <a:rPr lang="en-US" sz="2000" dirty="0" smtClean="0"/>
              <a:t> 12-43% of diabetes related mortality and morbidity.</a:t>
            </a: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28928"/>
            <a:ext cx="8229600" cy="484327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Binds to SUR on beta cells –blocks ATP dependent K channels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Affinity of </a:t>
            </a:r>
            <a:r>
              <a:rPr lang="en-US" sz="2000" dirty="0" err="1" smtClean="0"/>
              <a:t>Sus</a:t>
            </a:r>
            <a:r>
              <a:rPr lang="en-US" sz="2000" dirty="0" smtClean="0"/>
              <a:t> varies with different SUR subunits present in K ATP channels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GLIB blocks both SUR1(pancreatic cells) and SUR2 (cardiac and skeletal muscles) subunits with similar affinity.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This produces a theoritical disadvantage of affecting ischemic preconditioning.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GLIMI blocks SUR1 and preferentially the </a:t>
            </a:r>
            <a:r>
              <a:rPr lang="en-US" sz="2000" dirty="0" err="1" smtClean="0"/>
              <a:t>sarcolemmal</a:t>
            </a:r>
            <a:r>
              <a:rPr lang="en-US" sz="2000" dirty="0" smtClean="0"/>
              <a:t> SUR2 while sparing the </a:t>
            </a:r>
            <a:r>
              <a:rPr lang="en-US" sz="2000" dirty="0" err="1" smtClean="0"/>
              <a:t>mitichondrial</a:t>
            </a:r>
            <a:r>
              <a:rPr lang="en-US" sz="2000" dirty="0" smtClean="0"/>
              <a:t> SUR2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GLIC selectively blocks SUR1 compared to SUR2.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Ischemic preconditioning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Pharmacokinetics of SU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9567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Glibenclamide</a:t>
            </a:r>
            <a:r>
              <a:rPr lang="en-US" dirty="0" smtClean="0"/>
              <a:t> is </a:t>
            </a:r>
            <a:r>
              <a:rPr lang="en-US" dirty="0" err="1" smtClean="0"/>
              <a:t>metabolised</a:t>
            </a:r>
            <a:r>
              <a:rPr lang="en-US" dirty="0" smtClean="0"/>
              <a:t> in liver and has active metabolites, excreted through kidney and intestine</a:t>
            </a:r>
          </a:p>
          <a:p>
            <a:r>
              <a:rPr lang="en-US" dirty="0" err="1" smtClean="0"/>
              <a:t>Glimepiride</a:t>
            </a:r>
            <a:r>
              <a:rPr lang="en-US" dirty="0" smtClean="0"/>
              <a:t> is </a:t>
            </a:r>
            <a:r>
              <a:rPr lang="en-US" dirty="0" err="1" smtClean="0"/>
              <a:t>metabolised</a:t>
            </a:r>
            <a:r>
              <a:rPr lang="en-US" dirty="0" smtClean="0"/>
              <a:t> by the liver to major metabolites are excreted through kidney</a:t>
            </a:r>
          </a:p>
          <a:p>
            <a:r>
              <a:rPr lang="en-US" dirty="0" smtClean="0"/>
              <a:t>Safe in GFR&gt;60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SU and CKD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685800" y="1524000"/>
            <a:ext cx="3429000" cy="1143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Long acting – </a:t>
            </a:r>
            <a:r>
              <a:rPr lang="en-US" sz="2000" dirty="0" err="1" smtClean="0"/>
              <a:t>glimepiride</a:t>
            </a:r>
            <a:r>
              <a:rPr lang="en-US" sz="2000" dirty="0" smtClean="0"/>
              <a:t> </a:t>
            </a:r>
          </a:p>
          <a:p>
            <a:pPr algn="ctr"/>
            <a:r>
              <a:rPr lang="en-US" sz="2000" dirty="0" smtClean="0"/>
              <a:t>                  </a:t>
            </a:r>
            <a:r>
              <a:rPr lang="en-US" sz="2000" dirty="0" err="1" smtClean="0"/>
              <a:t>glibenclamide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4572000" y="1524000"/>
            <a:ext cx="3581400" cy="1143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Short acting – </a:t>
            </a:r>
            <a:r>
              <a:rPr lang="en-US" sz="2000" dirty="0" err="1" smtClean="0"/>
              <a:t>glipizide</a:t>
            </a:r>
            <a:r>
              <a:rPr lang="en-US" sz="2000" dirty="0" smtClean="0"/>
              <a:t> </a:t>
            </a:r>
          </a:p>
          <a:p>
            <a:pPr algn="ctr"/>
            <a:r>
              <a:rPr lang="en-US" sz="2000" dirty="0" smtClean="0"/>
              <a:t>                       </a:t>
            </a:r>
            <a:r>
              <a:rPr lang="en-US" sz="2000" dirty="0" err="1" smtClean="0"/>
              <a:t>gliclazide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Gliclazide</a:t>
            </a:r>
            <a:r>
              <a:rPr lang="en-US" dirty="0" smtClean="0"/>
              <a:t> is </a:t>
            </a:r>
            <a:r>
              <a:rPr lang="en-US" dirty="0" err="1" smtClean="0"/>
              <a:t>metabolised</a:t>
            </a:r>
            <a:r>
              <a:rPr lang="en-US" dirty="0" smtClean="0"/>
              <a:t> by liver to inactive metabolites that are eliminated in </a:t>
            </a:r>
            <a:r>
              <a:rPr lang="en-US" dirty="0" err="1" smtClean="0"/>
              <a:t>urine,hence</a:t>
            </a:r>
            <a:r>
              <a:rPr lang="en-US" dirty="0" smtClean="0"/>
              <a:t> causes less hypoglycemia than other SU</a:t>
            </a:r>
          </a:p>
          <a:p>
            <a:r>
              <a:rPr lang="en-US" dirty="0" smtClean="0"/>
              <a:t>Safe in </a:t>
            </a:r>
            <a:r>
              <a:rPr lang="en-US" dirty="0" err="1" smtClean="0"/>
              <a:t>eGFR</a:t>
            </a:r>
            <a:r>
              <a:rPr lang="en-US" dirty="0" smtClean="0"/>
              <a:t> &gt;30</a:t>
            </a:r>
          </a:p>
          <a:p>
            <a:r>
              <a:rPr lang="en-US" dirty="0" smtClean="0"/>
              <a:t>No data in patients with stage 4/5 CKD, but according to metabolism, it can be used in reduced dose.</a:t>
            </a:r>
          </a:p>
          <a:p>
            <a:r>
              <a:rPr lang="en-US" dirty="0" err="1" smtClean="0"/>
              <a:t>Glipizide</a:t>
            </a:r>
            <a:r>
              <a:rPr lang="en-US" dirty="0" smtClean="0"/>
              <a:t> also does not need dose adjustment in severe and moderate renal </a:t>
            </a:r>
            <a:r>
              <a:rPr lang="en-US" dirty="0" err="1" smtClean="0"/>
              <a:t>ds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PRICE  !!!!!!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-381000" y="1610380"/>
            <a:ext cx="415869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glipizide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667000" y="17526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00400" y="1143000"/>
            <a:ext cx="31242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40p/tab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dirty="0" smtClean="0"/>
              <a:t>2.5/5/10 mg</a:t>
            </a:r>
          </a:p>
          <a:p>
            <a:pPr algn="ctr"/>
            <a:r>
              <a:rPr lang="en-US" sz="3200" dirty="0" smtClean="0"/>
              <a:t>Use me !!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938756" y="3348335"/>
            <a:ext cx="18806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glimepiride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3472" y="4796135"/>
            <a:ext cx="160492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gliclazide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3352800" y="3276600"/>
            <a:ext cx="27432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5rs /tab</a:t>
            </a:r>
          </a:p>
          <a:p>
            <a:pPr algn="ctr"/>
            <a:r>
              <a:rPr lang="en-US" dirty="0" smtClean="0"/>
              <a:t>1-8mg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200400" y="4648200"/>
            <a:ext cx="31242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1.5rs/tab</a:t>
            </a:r>
          </a:p>
          <a:p>
            <a:pPr algn="ctr"/>
            <a:r>
              <a:rPr lang="en-US" dirty="0" smtClean="0"/>
              <a:t>40/80mg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534400" cy="5148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Normal / IFG/IGT/OVERT T2 DIABETES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480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Modern SU may be used in combination with other drugs during </a:t>
            </a:r>
            <a:r>
              <a:rPr lang="en-US" sz="2000" dirty="0" err="1" smtClean="0"/>
              <a:t>Ramdan</a:t>
            </a:r>
            <a:r>
              <a:rPr lang="en-US" sz="2000" dirty="0" smtClean="0"/>
              <a:t>, with appropriate </a:t>
            </a:r>
            <a:r>
              <a:rPr lang="en-US" sz="2000" dirty="0" err="1" smtClean="0"/>
              <a:t>counselling</a:t>
            </a:r>
            <a:r>
              <a:rPr lang="en-US" sz="2000" dirty="0" smtClean="0"/>
              <a:t> and dose modification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Individuals </a:t>
            </a:r>
            <a:r>
              <a:rPr lang="en-US" sz="2000" dirty="0" err="1" smtClean="0"/>
              <a:t>woth</a:t>
            </a:r>
            <a:r>
              <a:rPr lang="en-US" sz="2000" dirty="0" smtClean="0"/>
              <a:t> once daily SU should take their drugs at </a:t>
            </a:r>
            <a:r>
              <a:rPr lang="en-US" sz="2000" dirty="0" err="1" smtClean="0"/>
              <a:t>iftar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Those on twice daily dose, may shift their morning dose to </a:t>
            </a:r>
            <a:r>
              <a:rPr lang="en-US" sz="2000" dirty="0" err="1" smtClean="0"/>
              <a:t>iftar</a:t>
            </a:r>
            <a:r>
              <a:rPr lang="en-US" sz="2000" dirty="0" smtClean="0"/>
              <a:t> and half of evening dose </a:t>
            </a:r>
            <a:r>
              <a:rPr lang="en-US" sz="2000" dirty="0" err="1" smtClean="0"/>
              <a:t>dose</a:t>
            </a:r>
            <a:r>
              <a:rPr lang="en-US" sz="2000" dirty="0" smtClean="0"/>
              <a:t> to </a:t>
            </a:r>
            <a:r>
              <a:rPr lang="en-US" sz="2000" dirty="0" err="1" smtClean="0"/>
              <a:t>suhur</a:t>
            </a:r>
            <a:r>
              <a:rPr lang="en-US" sz="2000" dirty="0" smtClean="0"/>
              <a:t>(morning meal)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Those on SU and premixed insulin should reduce the dose of either drug or shift from premix to low peak basal insulin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Dose titration during </a:t>
            </a:r>
            <a:r>
              <a:rPr lang="en-US" sz="2000" dirty="0" err="1" smtClean="0"/>
              <a:t>Ramdan</a:t>
            </a:r>
            <a:r>
              <a:rPr lang="en-US" sz="2000" dirty="0" smtClean="0"/>
              <a:t> should be based on twice wkly or weekly monitoring.</a:t>
            </a: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 s and RAMDAN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Glucose dependent insulin release from beta cells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Inhibits glucagon  release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Delays gastric emptying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Enhances satiety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Improves insulin sensitivity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smtClean="0"/>
              <a:t>Weight loss, </a:t>
            </a:r>
            <a:r>
              <a:rPr lang="en-US" sz="2000" dirty="0" err="1" smtClean="0"/>
              <a:t>bp</a:t>
            </a:r>
            <a:r>
              <a:rPr lang="en-US" sz="2000" dirty="0" smtClean="0"/>
              <a:t> and lipid reductions.</a:t>
            </a:r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/>
              <a:t>LEADER</a:t>
            </a:r>
            <a:r>
              <a:rPr lang="en-US" sz="2000" dirty="0" smtClean="0"/>
              <a:t> trial(</a:t>
            </a:r>
            <a:r>
              <a:rPr lang="en-US" sz="2000" dirty="0" err="1" smtClean="0"/>
              <a:t>liraglutide</a:t>
            </a:r>
            <a:r>
              <a:rPr lang="en-US" sz="2000" dirty="0" smtClean="0"/>
              <a:t> effect and action in </a:t>
            </a:r>
            <a:r>
              <a:rPr lang="en-US" sz="2000" dirty="0" err="1" smtClean="0"/>
              <a:t>diabetes,evaluation</a:t>
            </a:r>
            <a:r>
              <a:rPr lang="en-US" sz="2000" dirty="0" smtClean="0"/>
              <a:t> of CV outcome Results)- significant reduction in nephropathy and death from CV </a:t>
            </a:r>
            <a:r>
              <a:rPr lang="en-US" sz="2000" dirty="0" err="1" smtClean="0"/>
              <a:t>outocmes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GLP1 agonists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/>
              <a:t>Liraglutide</a:t>
            </a:r>
            <a:r>
              <a:rPr lang="en-US" sz="2000" dirty="0" smtClean="0"/>
              <a:t> has  received FDA approval to reduce the risk of CV death, non fatal </a:t>
            </a:r>
            <a:r>
              <a:rPr lang="en-US" sz="2000" dirty="0" err="1" smtClean="0"/>
              <a:t>Miand</a:t>
            </a:r>
            <a:r>
              <a:rPr lang="en-US" sz="2000" dirty="0" smtClean="0"/>
              <a:t> non fatal stroke in adults with type2 DM and established CV </a:t>
            </a:r>
            <a:r>
              <a:rPr lang="en-US" sz="2000" dirty="0" err="1" smtClean="0"/>
              <a:t>disese</a:t>
            </a:r>
            <a:r>
              <a:rPr lang="en-US" sz="2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SUSTAIN 6 trial – </a:t>
            </a:r>
            <a:r>
              <a:rPr lang="en-US" sz="2000" dirty="0" err="1" smtClean="0"/>
              <a:t>semaglutide</a:t>
            </a:r>
            <a:r>
              <a:rPr lang="en-US" sz="2000" dirty="0" smtClean="0"/>
              <a:t>(ORAL)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REWIND trial –</a:t>
            </a:r>
            <a:r>
              <a:rPr lang="en-US" sz="2000" dirty="0" err="1" smtClean="0"/>
              <a:t>dulaglutide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HARMONY trial- </a:t>
            </a:r>
            <a:r>
              <a:rPr lang="en-US" sz="2000" dirty="0" err="1" smtClean="0"/>
              <a:t>albiglutide</a:t>
            </a:r>
            <a:endParaRPr lang="en-US" sz="2000" dirty="0" smtClean="0"/>
          </a:p>
          <a:p>
            <a:pPr>
              <a:lnSpc>
                <a:spcPct val="150000"/>
              </a:lnSpc>
              <a:buNone/>
            </a:pPr>
            <a:r>
              <a:rPr lang="en-US" sz="2000" dirty="0" smtClean="0"/>
              <a:t>               these trials suggests these GLP1agoists also have CV benefits.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Should not be used in patients with a personal or family history of </a:t>
            </a:r>
            <a:r>
              <a:rPr lang="en-US" sz="2000" dirty="0" err="1" smtClean="0"/>
              <a:t>medullary</a:t>
            </a:r>
            <a:r>
              <a:rPr lang="en-US" sz="2000" dirty="0" smtClean="0"/>
              <a:t> thyroid cancer or MEN type2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/>
              <a:t>Exenatide</a:t>
            </a:r>
            <a:r>
              <a:rPr lang="en-US" sz="2000" dirty="0" smtClean="0"/>
              <a:t> is CI below </a:t>
            </a:r>
            <a:r>
              <a:rPr lang="en-US" sz="2000" dirty="0" err="1" smtClean="0"/>
              <a:t>eGFR</a:t>
            </a:r>
            <a:r>
              <a:rPr lang="en-US" sz="2000" dirty="0" smtClean="0"/>
              <a:t> of 30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No dose adjustments </a:t>
            </a:r>
            <a:r>
              <a:rPr lang="en-US" sz="2000" dirty="0" err="1" smtClean="0"/>
              <a:t>liraglutide,semaglutide</a:t>
            </a:r>
            <a:r>
              <a:rPr lang="en-US" sz="2000" dirty="0" smtClean="0"/>
              <a:t> and </a:t>
            </a:r>
            <a:r>
              <a:rPr lang="en-US" sz="2000" dirty="0" err="1" smtClean="0"/>
              <a:t>dulaglutide</a:t>
            </a:r>
            <a:r>
              <a:rPr lang="en-US" sz="2000" dirty="0" smtClean="0"/>
              <a:t> in </a:t>
            </a:r>
            <a:r>
              <a:rPr lang="en-US" sz="2000" dirty="0" err="1" smtClean="0"/>
              <a:t>ckd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Needs caution in patients with </a:t>
            </a:r>
            <a:r>
              <a:rPr lang="en-US" sz="2000" dirty="0" err="1" smtClean="0"/>
              <a:t>gastroparesis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6707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EMPA-REG outcome trial- </a:t>
            </a:r>
            <a:r>
              <a:rPr lang="en-US" sz="2000" dirty="0" err="1" smtClean="0"/>
              <a:t>empagliflozin</a:t>
            </a:r>
            <a:r>
              <a:rPr lang="en-US" sz="2000" dirty="0" smtClean="0"/>
              <a:t> lowered the rates of all cause mortality ,CV death and </a:t>
            </a:r>
            <a:r>
              <a:rPr lang="en-US" sz="2000" dirty="0" err="1" smtClean="0"/>
              <a:t>hospitalisation</a:t>
            </a:r>
            <a:r>
              <a:rPr lang="en-US" sz="2000" dirty="0" smtClean="0"/>
              <a:t> for heart failure.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CANVAS trial – </a:t>
            </a:r>
            <a:r>
              <a:rPr lang="en-US" sz="2000" dirty="0" err="1" smtClean="0"/>
              <a:t>canagliflozin</a:t>
            </a:r>
            <a:r>
              <a:rPr lang="en-US" sz="2000" dirty="0" smtClean="0"/>
              <a:t> (increased the risk of amputation)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DECLARE TIMI trial- </a:t>
            </a:r>
            <a:r>
              <a:rPr lang="en-US" sz="2000" dirty="0" err="1" smtClean="0"/>
              <a:t>dapagliflozin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Most of the benefits in the trials are from heart failure related end points.</a:t>
            </a:r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/>
              <a:t>In adults with T2D and established ASCVD, </a:t>
            </a:r>
            <a:r>
              <a:rPr lang="en-US" sz="2000" dirty="0" err="1" smtClean="0"/>
              <a:t>empagliflozin</a:t>
            </a:r>
            <a:r>
              <a:rPr lang="en-US" sz="2000" dirty="0" smtClean="0"/>
              <a:t> has an FDA-approved indication to reduce cardiac mortality and </a:t>
            </a:r>
            <a:r>
              <a:rPr lang="en-US" sz="2000" dirty="0" err="1" smtClean="0"/>
              <a:t>canagliflozin</a:t>
            </a:r>
            <a:r>
              <a:rPr lang="en-US" sz="2000" dirty="0" smtClean="0"/>
              <a:t> is indicated to reduce the risk of major cardiovascular events</a:t>
            </a: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SGLT2 inhibitors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All trials showed </a:t>
            </a:r>
            <a:r>
              <a:rPr lang="en-US" sz="2000" dirty="0" err="1" smtClean="0"/>
              <a:t>reeduced</a:t>
            </a:r>
            <a:r>
              <a:rPr lang="en-US" sz="2000" dirty="0" smtClean="0"/>
              <a:t> progression of </a:t>
            </a:r>
            <a:r>
              <a:rPr lang="en-US" sz="2000" dirty="0" err="1" smtClean="0"/>
              <a:t>ckd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DAPA –HF trial-  26% reduction in risk of heart failure worsening or CV death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CREDENCE trial- </a:t>
            </a:r>
            <a:r>
              <a:rPr lang="en-US" sz="2000" dirty="0" err="1" smtClean="0"/>
              <a:t>canagliflozin</a:t>
            </a:r>
            <a:r>
              <a:rPr lang="en-US" sz="2000" dirty="0" smtClean="0"/>
              <a:t> and renal outcome in type2 diabetes and nephropathy.</a:t>
            </a:r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Limited efficacy in pts with </a:t>
            </a:r>
            <a:r>
              <a:rPr lang="en-US" sz="2000" dirty="0" err="1" smtClean="0"/>
              <a:t>eGFR</a:t>
            </a:r>
            <a:r>
              <a:rPr lang="en-US" sz="2000" dirty="0" smtClean="0"/>
              <a:t> &lt;45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/>
              <a:t>Empa</a:t>
            </a:r>
            <a:r>
              <a:rPr lang="en-US" sz="2000" dirty="0" smtClean="0"/>
              <a:t> – 10/25mg tabs(OD)   (</a:t>
            </a:r>
            <a:r>
              <a:rPr lang="en-US" sz="2000" dirty="0" err="1" smtClean="0"/>
              <a:t>jardiance</a:t>
            </a:r>
            <a:r>
              <a:rPr lang="en-US" sz="2000" dirty="0" smtClean="0"/>
              <a:t>/</a:t>
            </a:r>
            <a:r>
              <a:rPr lang="en-US" sz="2000" dirty="0" err="1" smtClean="0"/>
              <a:t>gibtulio</a:t>
            </a:r>
            <a:r>
              <a:rPr lang="en-US" sz="2000" dirty="0" err="1" smtClean="0">
                <a:sym typeface="Wingdings" pitchFamily="2" charset="2"/>
              </a:rPr>
              <a:t>popular</a:t>
            </a:r>
            <a:r>
              <a:rPr lang="en-US" sz="2000" dirty="0" smtClean="0">
                <a:sym typeface="Wingdings" pitchFamily="2" charset="2"/>
              </a:rPr>
              <a:t> brands)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ym typeface="Wingdings" pitchFamily="2" charset="2"/>
              </a:rPr>
              <a:t>450 </a:t>
            </a:r>
            <a:r>
              <a:rPr lang="en-US" sz="2000" dirty="0" err="1" smtClean="0">
                <a:sym typeface="Wingdings" pitchFamily="2" charset="2"/>
              </a:rPr>
              <a:t>rs</a:t>
            </a:r>
            <a:r>
              <a:rPr lang="en-US" sz="2000" dirty="0" smtClean="0">
                <a:sym typeface="Wingdings" pitchFamily="2" charset="2"/>
              </a:rPr>
              <a:t> for 10 tabs</a:t>
            </a:r>
          </a:p>
          <a:p>
            <a:pPr>
              <a:lnSpc>
                <a:spcPct val="150000"/>
              </a:lnSpc>
              <a:buNone/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/>
              <a:t>Dapagliflozin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 OXRA( sun </a:t>
            </a:r>
            <a:r>
              <a:rPr lang="en-US" sz="2000" dirty="0" err="1" smtClean="0">
                <a:sym typeface="Wingdings" pitchFamily="2" charset="2"/>
              </a:rPr>
              <a:t>pharma</a:t>
            </a:r>
            <a:r>
              <a:rPr lang="en-US" sz="2000" dirty="0" smtClean="0">
                <a:sym typeface="Wingdings" pitchFamily="2" charset="2"/>
              </a:rPr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sym typeface="Wingdings" pitchFamily="2" charset="2"/>
              </a:rPr>
              <a:t>                            5/10mg tab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sym typeface="Wingdings" pitchFamily="2" charset="2"/>
              </a:rPr>
              <a:t>                            once daily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4711891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DPP4 inhibitors</a:t>
            </a:r>
            <a:endParaRPr lang="en-US" sz="3200" dirty="0"/>
          </a:p>
        </p:txBody>
      </p:sp>
      <p:sp>
        <p:nvSpPr>
          <p:cNvPr id="4" name="Oval 3"/>
          <p:cNvSpPr/>
          <p:nvPr/>
        </p:nvSpPr>
        <p:spPr>
          <a:xfrm>
            <a:off x="381000" y="1828800"/>
            <a:ext cx="3048000" cy="12192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Incretins</a:t>
            </a:r>
            <a:endParaRPr lang="en-US" sz="2000" dirty="0" smtClean="0"/>
          </a:p>
          <a:p>
            <a:pPr algn="ctr"/>
            <a:r>
              <a:rPr lang="en-US" sz="2000" dirty="0" smtClean="0"/>
              <a:t>Glp1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4343400" y="990600"/>
            <a:ext cx="2209800" cy="914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Stimulate insulin release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343400" y="2743200"/>
            <a:ext cx="2209800" cy="91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Inhibit glucagon release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934200" y="1981200"/>
            <a:ext cx="1981200" cy="14478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Lowers glucose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95800" y="4876800"/>
            <a:ext cx="3352800" cy="685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DPP4 inhibitors block DPP4</a:t>
            </a:r>
            <a:endParaRPr lang="en-US" dirty="0"/>
          </a:p>
        </p:txBody>
      </p:sp>
      <p:sp>
        <p:nvSpPr>
          <p:cNvPr id="9" name="Hexagon 8"/>
          <p:cNvSpPr/>
          <p:nvPr/>
        </p:nvSpPr>
        <p:spPr>
          <a:xfrm>
            <a:off x="685800" y="4495800"/>
            <a:ext cx="2432304" cy="182880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DPP4 </a:t>
            </a:r>
            <a:r>
              <a:rPr lang="en-US" dirty="0" err="1" smtClean="0">
                <a:solidFill>
                  <a:schemeClr val="tx1"/>
                </a:solidFill>
              </a:rPr>
              <a:t>enzy,me</a:t>
            </a:r>
            <a:r>
              <a:rPr lang="en-US" dirty="0" smtClean="0">
                <a:solidFill>
                  <a:schemeClr val="tx1"/>
                </a:solidFill>
              </a:rPr>
              <a:t> inactivates </a:t>
            </a:r>
            <a:r>
              <a:rPr lang="en-US" dirty="0" err="1" smtClean="0">
                <a:solidFill>
                  <a:schemeClr val="tx1"/>
                </a:solidFill>
              </a:rPr>
              <a:t>incretin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9989804">
            <a:off x="3410863" y="1371600"/>
            <a:ext cx="838200" cy="457200"/>
          </a:xfrm>
          <a:prstGeom prst="rightArrow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63171">
            <a:off x="3429000" y="2578619"/>
            <a:ext cx="838200" cy="457200"/>
          </a:xfrm>
          <a:prstGeom prst="rightArrow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3276600" y="4952999"/>
            <a:ext cx="838200" cy="457200"/>
          </a:xfrm>
          <a:prstGeom prst="rightArrow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9989804">
            <a:off x="6714414" y="3075248"/>
            <a:ext cx="439571" cy="481499"/>
          </a:xfrm>
          <a:prstGeom prst="rightArrow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651550">
            <a:off x="6789246" y="1292493"/>
            <a:ext cx="439571" cy="481499"/>
          </a:xfrm>
          <a:prstGeom prst="rightArrow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Modest A1C lowering action 0.5 to 1%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Weight neutral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All except </a:t>
            </a:r>
            <a:r>
              <a:rPr lang="en-US" sz="2000" dirty="0" err="1" smtClean="0"/>
              <a:t>linagliptin</a:t>
            </a:r>
            <a:r>
              <a:rPr lang="en-US" sz="2000" dirty="0" smtClean="0"/>
              <a:t> is excreted via kidney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Dose reduction is needed in </a:t>
            </a:r>
            <a:r>
              <a:rPr lang="en-US" sz="2000" dirty="0" err="1" smtClean="0"/>
              <a:t>ckd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Can be used as third line drug in pts with DM with established  ASCVD , if A1C levels remains uncontrolled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In other diabetes pts without ASCVD, it may be used as </a:t>
            </a:r>
            <a:r>
              <a:rPr lang="en-US" sz="2000" dirty="0" err="1" smtClean="0"/>
              <a:t>monotherapy</a:t>
            </a:r>
            <a:r>
              <a:rPr lang="en-US" sz="2000" dirty="0" smtClean="0"/>
              <a:t> or second or third line drug.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No hypoglycemia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/>
              <a:t>Tenligliptin</a:t>
            </a:r>
            <a:r>
              <a:rPr lang="en-US" sz="2800" b="1" dirty="0" smtClean="0"/>
              <a:t> –</a:t>
            </a:r>
            <a:r>
              <a:rPr lang="en-US" sz="2000" dirty="0" smtClean="0"/>
              <a:t> 20mg once daily </a:t>
            </a:r>
            <a:r>
              <a:rPr lang="en-US" sz="2000" dirty="0" err="1" smtClean="0"/>
              <a:t>upto</a:t>
            </a:r>
            <a:r>
              <a:rPr lang="en-US" sz="2000" dirty="0" smtClean="0"/>
              <a:t> 40mg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Prefer morning dose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About 34% excreted unchanged via the kidney and the remaining is </a:t>
            </a:r>
            <a:r>
              <a:rPr lang="en-US" sz="2000" dirty="0" err="1" smtClean="0"/>
              <a:t>metabolised</a:t>
            </a:r>
            <a:r>
              <a:rPr lang="en-US" sz="2000" dirty="0" smtClean="0"/>
              <a:t> and eliminated via renal and hepatic excretion. 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/>
              <a:t>Vildagliptin</a:t>
            </a:r>
            <a:r>
              <a:rPr lang="en-US" sz="2000" dirty="0" smtClean="0"/>
              <a:t> – 25/50/100 twice daily</a:t>
            </a: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Priniciples</a:t>
            </a:r>
            <a:r>
              <a:rPr lang="en-US" sz="3600" dirty="0" smtClean="0"/>
              <a:t> to be followed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All DPP4 inhibitors can be used in stage 1 and 2 </a:t>
            </a:r>
            <a:r>
              <a:rPr lang="en-US" sz="2000" dirty="0" err="1" smtClean="0"/>
              <a:t>ckd</a:t>
            </a:r>
            <a:r>
              <a:rPr lang="en-US" sz="2000" dirty="0" smtClean="0"/>
              <a:t>, with no dose adjustment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But for </a:t>
            </a:r>
            <a:r>
              <a:rPr lang="en-US" sz="2000" dirty="0" err="1" smtClean="0"/>
              <a:t>eGFR</a:t>
            </a:r>
            <a:r>
              <a:rPr lang="en-US" sz="2000" dirty="0" smtClean="0"/>
              <a:t> &lt; 50 , dose reduction is needed for all except </a:t>
            </a:r>
            <a:r>
              <a:rPr lang="en-US" sz="2000" dirty="0" err="1" smtClean="0"/>
              <a:t>linagliptin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err="1" smtClean="0"/>
              <a:t>Vildagliptin</a:t>
            </a:r>
            <a:r>
              <a:rPr lang="en-US" sz="2000" dirty="0" smtClean="0"/>
              <a:t> dose is reduced by 50% when </a:t>
            </a:r>
            <a:r>
              <a:rPr lang="en-US" sz="2000" dirty="0" err="1" smtClean="0"/>
              <a:t>egfr</a:t>
            </a:r>
            <a:r>
              <a:rPr lang="en-US" sz="2000" dirty="0" smtClean="0"/>
              <a:t> &lt;50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It may confer ASCVD benefits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Risk of fluid retention may be mitigated by combining with SGLT2 inhibitor.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Side effects can also be reduced by using a moderate dose of 30mg.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15/30/45mg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Once daily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CI in patients with established NYHA class ¾ heart failure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CI in moderate to severe hepatic impairment(ALT &gt;2.5ULN)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Monitor ALT monthly initially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Pioglitazone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Modest A1C lowering action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/>
              <a:t>Contraindiacated</a:t>
            </a:r>
            <a:r>
              <a:rPr lang="en-US" sz="2000" dirty="0" smtClean="0"/>
              <a:t> in severe </a:t>
            </a:r>
            <a:r>
              <a:rPr lang="en-US" sz="2000" dirty="0" err="1" smtClean="0"/>
              <a:t>ckd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Alpha </a:t>
            </a:r>
            <a:r>
              <a:rPr lang="en-US" sz="3200" dirty="0" err="1" smtClean="0"/>
              <a:t>glucosidase</a:t>
            </a:r>
            <a:r>
              <a:rPr lang="en-US" sz="3200" dirty="0" smtClean="0"/>
              <a:t> inhibitors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oh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562600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sz="2000" dirty="0" smtClean="0"/>
              <a:t>In </a:t>
            </a:r>
            <a:r>
              <a:rPr lang="en-US" sz="2000" dirty="0" err="1" smtClean="0"/>
              <a:t>metforminintolerant</a:t>
            </a:r>
            <a:r>
              <a:rPr lang="en-US" sz="2000" dirty="0" smtClean="0"/>
              <a:t> patients, two drugs with complementary mechanisms of action from other classes should be used 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Fixed-dose (single-pill) combinations of oral agents including </a:t>
            </a:r>
            <a:r>
              <a:rPr lang="en-US" sz="2000" dirty="0" err="1" smtClean="0"/>
              <a:t>metformin</a:t>
            </a:r>
            <a:r>
              <a:rPr lang="en-US" sz="2000" dirty="0" smtClean="0"/>
              <a:t> and/or SGLT2 inhibitors, DPP4 inhibitors, TZDs, and SUs are available.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Addition of a third line agent may be needed to enhance Rx efficacy, although any third line agent is likely to have less efficacy than when the same medication is used as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/2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line drug.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Drugs usually do not require dose modification in mild to moderate liver disease.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But risk of hypoglycemia increases in severe cases.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Liver diseases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4807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Decision should be made in </a:t>
            </a:r>
            <a:r>
              <a:rPr lang="en-US" sz="2000" dirty="0" err="1" smtClean="0"/>
              <a:t>collaberation</a:t>
            </a:r>
            <a:r>
              <a:rPr lang="en-US" sz="2000" dirty="0" smtClean="0"/>
              <a:t> with the </a:t>
            </a:r>
            <a:r>
              <a:rPr lang="en-US" sz="2000" dirty="0" err="1" smtClean="0"/>
              <a:t>patient,depending</a:t>
            </a:r>
            <a:r>
              <a:rPr lang="en-US" sz="2000" dirty="0" smtClean="0"/>
              <a:t> on patients motivation,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 CV and end organ complications,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 age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 risk of hypoglycemia and overall health status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COST considerations.</a:t>
            </a:r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/>
              <a:t>Patients taking two oral anti hyperglycemic agents who have an A1C &gt;8.0% and or long-standing T2D are less likely to reach their target A1C with a third oral anti hyperglycemic agent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Decision to start insulin!!</a:t>
            </a:r>
            <a:br>
              <a:rPr lang="en-US" sz="3200" dirty="0" smtClean="0"/>
            </a:br>
            <a:r>
              <a:rPr lang="en-US" sz="3200" dirty="0" smtClean="0"/>
              <a:t>When ???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Controlling both fasting and postprandial glucose levels is necessary to achieve </a:t>
            </a:r>
            <a:r>
              <a:rPr lang="en-US" sz="2000" dirty="0" err="1" smtClean="0"/>
              <a:t>glycemic</a:t>
            </a:r>
            <a:r>
              <a:rPr lang="en-US" sz="2000" dirty="0" smtClean="0"/>
              <a:t> control.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At higher A1c levels, fasting glucose control is more beneficial in lowering A1c closer to the desired target of about 7 percent.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When A1c is closer to 7 percent, postprandial glucose control becomes more important.</a:t>
            </a:r>
          </a:p>
          <a:p>
            <a:pPr>
              <a:lnSpc>
                <a:spcPct val="150000"/>
              </a:lnSpc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When insulin becomes necessary a single daily dose of basal insulin analogue should be added to the regimen.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Dose should be adjusted at regular and fairly short intervals(days)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Basal insulin analogues are preferred to NPH because a single basal insulin analogue dose provides a relatively flat serum insulin concentration for 24 hrs or longer.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But basal insulin analogues and NPH have been shown to be equally efficacy In reducing A1C In clinical trials.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D:\norm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03528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3200400" y="1524000"/>
            <a:ext cx="1371600" cy="1981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components include</a:t>
            </a:r>
          </a:p>
          <a:p>
            <a:pPr marL="624078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000" dirty="0" smtClean="0"/>
              <a:t>medical nutrition therapy and healthy eating patterns</a:t>
            </a:r>
          </a:p>
          <a:p>
            <a:pPr marL="624078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000" dirty="0" smtClean="0"/>
              <a:t> regular and adequate physical activity, sufficient amounts of sleep, </a:t>
            </a:r>
          </a:p>
          <a:p>
            <a:pPr marL="624078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000" dirty="0" smtClean="0"/>
              <a:t>behavioral support, </a:t>
            </a:r>
          </a:p>
          <a:p>
            <a:pPr marL="624078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000" dirty="0" smtClean="0"/>
              <a:t>and smoking cessation with avoidance of all tobacco products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Lifestyle therapy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ong actin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41" y="0"/>
            <a:ext cx="9119659" cy="672544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Combination of </a:t>
            </a:r>
            <a:r>
              <a:rPr lang="en-US" sz="2000" dirty="0" err="1" smtClean="0"/>
              <a:t>intermediete</a:t>
            </a:r>
            <a:r>
              <a:rPr lang="en-US" sz="2000" dirty="0" smtClean="0"/>
              <a:t> and regular insulin</a:t>
            </a:r>
          </a:p>
          <a:p>
            <a:r>
              <a:rPr lang="en-US" sz="2000" dirty="0" smtClean="0"/>
              <a:t>Premixed insulin preparations are intended to simplify dosing and permits a lower number of daily insulin injections for people using more than one type of insulin.</a:t>
            </a:r>
          </a:p>
          <a:p>
            <a:r>
              <a:rPr lang="en-US" sz="2000" dirty="0" smtClean="0"/>
              <a:t>Available as </a:t>
            </a:r>
            <a:r>
              <a:rPr lang="en-US" sz="2000" b="1" dirty="0" smtClean="0">
                <a:solidFill>
                  <a:srgbClr val="FF0000"/>
                </a:solidFill>
              </a:rPr>
              <a:t>70 </a:t>
            </a:r>
            <a:r>
              <a:rPr lang="en-US" sz="2000" dirty="0" smtClean="0">
                <a:solidFill>
                  <a:srgbClr val="FF0000"/>
                </a:solidFill>
              </a:rPr>
              <a:t>p/30</a:t>
            </a:r>
            <a:r>
              <a:rPr lang="en-US" sz="2000" b="1" dirty="0" smtClean="0">
                <a:solidFill>
                  <a:srgbClr val="FF0000"/>
                </a:solidFill>
              </a:rPr>
              <a:t>,,,70/25,,,,,50/50 </a:t>
            </a:r>
            <a:r>
              <a:rPr lang="en-US" sz="2000" dirty="0" smtClean="0"/>
              <a:t>preparations.</a:t>
            </a:r>
          </a:p>
          <a:p>
            <a:r>
              <a:rPr lang="en-US" sz="2000" dirty="0" smtClean="0"/>
              <a:t>2/3 of total daily dose is given in morning</a:t>
            </a:r>
          </a:p>
          <a:p>
            <a:r>
              <a:rPr lang="en-US" sz="2000" dirty="0" smtClean="0"/>
              <a:t>1/3 of the total dose at night</a:t>
            </a:r>
          </a:p>
          <a:p>
            <a:r>
              <a:rPr lang="en-US" sz="2000" smtClean="0"/>
              <a:t>Typically, 50-75% of total daily dose is given as intermediate- or long-acting insulin</a:t>
            </a: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Pre mix human insulin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cu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14800" y="3417614"/>
            <a:ext cx="5029200" cy="336418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c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4479"/>
            <a:ext cx="4191000" cy="3219915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5334000" y="609600"/>
            <a:ext cx="33528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40u/ml</a:t>
            </a:r>
          </a:p>
          <a:p>
            <a:pPr algn="ctr"/>
            <a:r>
              <a:rPr lang="en-US" dirty="0" smtClean="0"/>
              <a:t>100u/ml</a:t>
            </a:r>
          </a:p>
          <a:p>
            <a:pPr algn="ctr"/>
            <a:r>
              <a:rPr lang="en-US" dirty="0" smtClean="0"/>
              <a:t>300u/ml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Combination of short acting insulin analogues and </a:t>
            </a:r>
            <a:r>
              <a:rPr lang="en-US" sz="2000" dirty="0" err="1" smtClean="0"/>
              <a:t>intermediete</a:t>
            </a:r>
            <a:r>
              <a:rPr lang="en-US" sz="2000" dirty="0" smtClean="0"/>
              <a:t> acting </a:t>
            </a:r>
            <a:r>
              <a:rPr lang="en-US" sz="2000" dirty="0" err="1" smtClean="0"/>
              <a:t>protamine</a:t>
            </a:r>
            <a:r>
              <a:rPr lang="en-US" sz="2000" dirty="0" smtClean="0"/>
              <a:t> suspension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Premixed insulin analogues and premixed human insulin have similar effects on A1c and fasting glucose.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 However, premixed insulin analogues lead to lower postprandial glucose levels.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Premix insulin analogue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doa insulins...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871" y="914400"/>
            <a:ext cx="8247729" cy="5131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ist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464752"/>
            <a:ext cx="5135275" cy="554234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Probable culprit is post </a:t>
            </a:r>
            <a:r>
              <a:rPr lang="en-US" sz="2000" dirty="0" err="1" smtClean="0"/>
              <a:t>prandial</a:t>
            </a:r>
            <a:r>
              <a:rPr lang="en-US" sz="2000" dirty="0" smtClean="0"/>
              <a:t> hyperglycemia at noon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Here comes the role of ultra short acting insulin analogues/regular insulin in a patient who is already on basal insulin analogue of </a:t>
            </a:r>
            <a:r>
              <a:rPr lang="en-US" sz="2000" dirty="0" err="1" smtClean="0"/>
              <a:t>h.mixtard</a:t>
            </a:r>
            <a:endParaRPr lang="en-US" sz="2000" dirty="0" smtClean="0"/>
          </a:p>
          <a:p>
            <a:pPr>
              <a:lnSpc>
                <a:spcPct val="150000"/>
              </a:lnSpc>
              <a:buNone/>
            </a:pPr>
            <a:endParaRPr lang="en-US" sz="2000" dirty="0" smtClean="0"/>
          </a:p>
          <a:p>
            <a:pPr>
              <a:lnSpc>
                <a:spcPct val="150000"/>
              </a:lnSpc>
              <a:buNone/>
            </a:pP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Patients whose </a:t>
            </a:r>
            <a:r>
              <a:rPr lang="en-US" sz="2000" dirty="0" err="1" smtClean="0"/>
              <a:t>glycemia</a:t>
            </a:r>
            <a:r>
              <a:rPr lang="en-US" sz="2000" dirty="0" smtClean="0"/>
              <a:t> remains uncontrolled while receiving basal insulin in combination with oral agents or GLP1 receptor agonists may require mealtime insulin to cover postprandial hyperglycemia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>
                <a:effectLst/>
              </a:rPr>
              <a:t>Uncontrolled A1C in spite of normal FBS</a:t>
            </a:r>
            <a:endParaRPr lang="en-US" sz="3200" b="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f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42875"/>
            <a:ext cx="8915400" cy="6641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Add total NPH given per day and give 80% as a single dose of a basal analogue daily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Similarly regular insulin can be changed to ultra short </a:t>
            </a:r>
            <a:r>
              <a:rPr lang="en-US" sz="2000" dirty="0" err="1" smtClean="0"/>
              <a:t>cting</a:t>
            </a:r>
            <a:r>
              <a:rPr lang="en-US" sz="2000" dirty="0" smtClean="0"/>
              <a:t> insulin analogues with a 20% reduction in dose</a:t>
            </a:r>
          </a:p>
          <a:p>
            <a:r>
              <a:rPr lang="en-US" sz="2000" dirty="0" smtClean="0"/>
              <a:t> </a:t>
            </a:r>
            <a:r>
              <a:rPr lang="en-US" sz="2000" dirty="0" smtClean="0"/>
              <a:t>  10units RI</a:t>
            </a:r>
            <a:r>
              <a:rPr lang="en-US" sz="2000" dirty="0" smtClean="0">
                <a:sym typeface="Wingdings" pitchFamily="2" charset="2"/>
              </a:rPr>
              <a:t> change to 8 units of </a:t>
            </a:r>
            <a:r>
              <a:rPr lang="en-US" sz="2000" dirty="0" err="1" smtClean="0">
                <a:sym typeface="Wingdings" pitchFamily="2" charset="2"/>
              </a:rPr>
              <a:t>aspart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to convert from </a:t>
            </a:r>
            <a:r>
              <a:rPr lang="en-US" sz="3200" dirty="0" err="1" smtClean="0"/>
              <a:t>nph</a:t>
            </a:r>
            <a:r>
              <a:rPr lang="en-US" sz="3200" dirty="0" smtClean="0"/>
              <a:t> to basal long acting insulin analogue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2" descr="D:\lantus cost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617"/>
            <a:ext cx="7543800" cy="2012251"/>
          </a:xfrm>
          <a:prstGeom prst="rect">
            <a:avLst/>
          </a:prstGeom>
          <a:noFill/>
        </p:spPr>
      </p:pic>
      <p:pic>
        <p:nvPicPr>
          <p:cNvPr id="1026" name="Picture 2" descr="C:\Users\sony\Pictures\np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8" y="1905000"/>
            <a:ext cx="8602662" cy="2438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85800" y="4572000"/>
            <a:ext cx="4343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Human </a:t>
            </a:r>
            <a:r>
              <a:rPr lang="en-IN" dirty="0" err="1" smtClean="0"/>
              <a:t>mixtard</a:t>
            </a:r>
            <a:r>
              <a:rPr lang="en-IN" dirty="0" smtClean="0"/>
              <a:t> – 150 </a:t>
            </a:r>
            <a:r>
              <a:rPr lang="en-IN" dirty="0" err="1" smtClean="0"/>
              <a:t>rs</a:t>
            </a:r>
            <a:r>
              <a:rPr lang="en-IN" dirty="0" smtClean="0"/>
              <a:t> /400units</a:t>
            </a:r>
          </a:p>
          <a:p>
            <a:pPr algn="ctr"/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2400" y="838200"/>
          <a:ext cx="89916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Medical nutrition therapy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366436" y="-1038428"/>
            <a:ext cx="4910333" cy="729199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eat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1" y="1905000"/>
            <a:ext cx="6172200" cy="462319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381000"/>
            <a:ext cx="65758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Doctor, what change </a:t>
            </a:r>
          </a:p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Should I make in my diet?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to eat</a:t>
            </a:r>
          </a:p>
          <a:p>
            <a:endParaRPr lang="en-US" dirty="0" smtClean="0"/>
          </a:p>
          <a:p>
            <a:r>
              <a:rPr lang="en-US" dirty="0" smtClean="0"/>
              <a:t>How to eat</a:t>
            </a:r>
          </a:p>
          <a:p>
            <a:endParaRPr lang="en-US" dirty="0" smtClean="0"/>
          </a:p>
          <a:p>
            <a:r>
              <a:rPr lang="en-US" dirty="0" smtClean="0"/>
              <a:t>How much to eat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We must help patients to understand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3028</TotalTime>
  <Words>2675</Words>
  <Application>Microsoft Office PowerPoint</Application>
  <PresentationFormat>On-screen Show (4:3)</PresentationFormat>
  <Paragraphs>376</Paragraphs>
  <Slides>70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Concourse</vt:lpstr>
      <vt:lpstr>An overview of management algorithm of type 2 DIABETES</vt:lpstr>
      <vt:lpstr>Slide 2</vt:lpstr>
      <vt:lpstr>Slide 3</vt:lpstr>
      <vt:lpstr>Normal / IFG/IGT/OVERT T2 DIABETES</vt:lpstr>
      <vt:lpstr>Priniciples to be followed</vt:lpstr>
      <vt:lpstr>Lifestyle therapy</vt:lpstr>
      <vt:lpstr>Medical nutrition therapy</vt:lpstr>
      <vt:lpstr>Slide 8</vt:lpstr>
      <vt:lpstr>We must help patients to understand</vt:lpstr>
      <vt:lpstr>Dietary pattern</vt:lpstr>
      <vt:lpstr>For an average person</vt:lpstr>
      <vt:lpstr>Slide 12</vt:lpstr>
      <vt:lpstr>Food pyramid</vt:lpstr>
      <vt:lpstr>Beans  and legumes</vt:lpstr>
      <vt:lpstr>Fish, meat, eggs</vt:lpstr>
      <vt:lpstr>Vegetable, greens ,fruits</vt:lpstr>
      <vt:lpstr>Food with high fibre</vt:lpstr>
      <vt:lpstr>PUFA AND MUFA</vt:lpstr>
      <vt:lpstr>Saturated fats</vt:lpstr>
      <vt:lpstr>Avoid as far as possible</vt:lpstr>
      <vt:lpstr>Calorie contents of some foods</vt:lpstr>
      <vt:lpstr>Fruits safe in DM</vt:lpstr>
      <vt:lpstr>ABCD(adipose tissue based chronic disease)</vt:lpstr>
      <vt:lpstr>Slide 24</vt:lpstr>
      <vt:lpstr>Prediabetes </vt:lpstr>
      <vt:lpstr>Blood pressure</vt:lpstr>
      <vt:lpstr>Slide 27</vt:lpstr>
      <vt:lpstr>Individualisation of HbA1C</vt:lpstr>
      <vt:lpstr>Slide 29</vt:lpstr>
      <vt:lpstr>Metformin </vt:lpstr>
      <vt:lpstr>Slide 31</vt:lpstr>
      <vt:lpstr>sulphonylureas</vt:lpstr>
      <vt:lpstr>Important points….</vt:lpstr>
      <vt:lpstr>Slide 34</vt:lpstr>
      <vt:lpstr>Ischemic preconditioning</vt:lpstr>
      <vt:lpstr>Pharmacokinetics of SU</vt:lpstr>
      <vt:lpstr>SU and CKD</vt:lpstr>
      <vt:lpstr>Slide 38</vt:lpstr>
      <vt:lpstr>PRICE  !!!!!!</vt:lpstr>
      <vt:lpstr>SU s and RAMDAN</vt:lpstr>
      <vt:lpstr>GLP1 agonists</vt:lpstr>
      <vt:lpstr>Slide 42</vt:lpstr>
      <vt:lpstr>Slide 43</vt:lpstr>
      <vt:lpstr>SGLT2 inhibitors</vt:lpstr>
      <vt:lpstr>Slide 45</vt:lpstr>
      <vt:lpstr>Slide 46</vt:lpstr>
      <vt:lpstr>DPP4 inhibitors</vt:lpstr>
      <vt:lpstr>Slide 48</vt:lpstr>
      <vt:lpstr>Slide 49</vt:lpstr>
      <vt:lpstr>Slide 50</vt:lpstr>
      <vt:lpstr>Pioglitazone </vt:lpstr>
      <vt:lpstr>Alpha glucosidase inhibitors</vt:lpstr>
      <vt:lpstr>Slide 53</vt:lpstr>
      <vt:lpstr>Slide 54</vt:lpstr>
      <vt:lpstr>Liver diseases</vt:lpstr>
      <vt:lpstr>Decision to start insulin!! When ???</vt:lpstr>
      <vt:lpstr>Slide 57</vt:lpstr>
      <vt:lpstr>Slide 58</vt:lpstr>
      <vt:lpstr>Slide 59</vt:lpstr>
      <vt:lpstr>Slide 60</vt:lpstr>
      <vt:lpstr>Pre mix human insulin</vt:lpstr>
      <vt:lpstr>Slide 62</vt:lpstr>
      <vt:lpstr>Premix insulin analogue</vt:lpstr>
      <vt:lpstr>Slide 64</vt:lpstr>
      <vt:lpstr>Slide 65</vt:lpstr>
      <vt:lpstr>Uncontrolled A1C in spite of normal FBS</vt:lpstr>
      <vt:lpstr>Slide 67</vt:lpstr>
      <vt:lpstr>How to convert from nph to basal long acting insulin analogue</vt:lpstr>
      <vt:lpstr>Slide 69</vt:lpstr>
      <vt:lpstr>Slide 70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sony</cp:lastModifiedBy>
  <cp:revision>198</cp:revision>
  <dcterms:created xsi:type="dcterms:W3CDTF">2020-08-15T09:02:56Z</dcterms:created>
  <dcterms:modified xsi:type="dcterms:W3CDTF">2020-08-18T11:59:38Z</dcterms:modified>
</cp:coreProperties>
</file>